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handoutMasterIdLst>
    <p:handoutMasterId r:id="rId44"/>
  </p:handoutMasterIdLst>
  <p:sldIdLst>
    <p:sldId id="257" r:id="rId2"/>
    <p:sldId id="316"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9" r:id="rId32"/>
    <p:sldId id="345" r:id="rId33"/>
    <p:sldId id="346" r:id="rId34"/>
    <p:sldId id="347" r:id="rId35"/>
    <p:sldId id="348" r:id="rId36"/>
    <p:sldId id="314" r:id="rId37"/>
    <p:sldId id="284" r:id="rId38"/>
    <p:sldId id="285" r:id="rId39"/>
    <p:sldId id="350" r:id="rId40"/>
    <p:sldId id="351" r:id="rId41"/>
    <p:sldId id="352" r:id="rId4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4" userDrawn="1">
          <p15:clr>
            <a:srgbClr val="A4A3A4"/>
          </p15:clr>
        </p15:guide>
        <p15:guide id="2" pos="256" userDrawn="1">
          <p15:clr>
            <a:srgbClr val="A4A3A4"/>
          </p15:clr>
        </p15:guide>
        <p15:guide id="3" pos="5638" userDrawn="1">
          <p15:clr>
            <a:srgbClr val="A4A3A4"/>
          </p15:clr>
        </p15:guide>
        <p15:guide id="4" pos="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itas Admin" initials="VA"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64" autoAdjust="0"/>
    <p:restoredTop sz="94110" autoAdjust="0"/>
  </p:normalViewPr>
  <p:slideViewPr>
    <p:cSldViewPr snapToGrid="0">
      <p:cViewPr varScale="1">
        <p:scale>
          <a:sx n="100" d="100"/>
          <a:sy n="100" d="100"/>
        </p:scale>
        <p:origin x="176" y="576"/>
      </p:cViewPr>
      <p:guideLst>
        <p:guide orient="horz" pos="554"/>
        <p:guide pos="256"/>
        <p:guide pos="5638"/>
        <p:guide pos="312"/>
      </p:guideLst>
    </p:cSldViewPr>
  </p:slideViewPr>
  <p:notesTextViewPr>
    <p:cViewPr>
      <p:scale>
        <a:sx n="1" d="1"/>
        <a:sy n="1" d="1"/>
      </p:scale>
      <p:origin x="0" y="0"/>
    </p:cViewPr>
  </p:notesTextViewPr>
  <p:sorterViewPr>
    <p:cViewPr>
      <p:scale>
        <a:sx n="100" d="100"/>
        <a:sy n="100" d="100"/>
      </p:scale>
      <p:origin x="0" y="-6374"/>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95BC3-7269-D84A-A0C6-AA533E6ACD81}" type="datetime1">
              <a:rPr lang="en-US" smtClean="0"/>
              <a:t>2/13/17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14600-8509-6947-AF24-72F7C91FB773}" type="datetime1">
              <a:rPr lang="en-US" smtClean="0"/>
              <a:t>2/13/17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a:solidFill>
                <a:prstClr val="black"/>
              </a:solidFill>
            </a:endParaRPr>
          </a:p>
        </p:txBody>
      </p:sp>
      <p:sp>
        <p:nvSpPr>
          <p:cNvPr id="7" name="Date Placeholder 6"/>
          <p:cNvSpPr>
            <a:spLocks noGrp="1"/>
          </p:cNvSpPr>
          <p:nvPr>
            <p:ph type="dt" idx="11"/>
          </p:nvPr>
        </p:nvSpPr>
        <p:spPr/>
        <p:txBody>
          <a:bodyPr/>
          <a:lstStyle/>
          <a:p>
            <a:fld id="{FD37167C-8F70-8E4C-B1C3-787675DAFFA0}" type="datetime1">
              <a:rPr lang="en-US" smtClean="0"/>
              <a:t>2/13/17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16</a:t>
            </a:fld>
            <a:endParaRPr lang="en-US" dirty="0">
              <a:solidFill>
                <a:prstClr val="black"/>
              </a:solidFill>
            </a:endParaRPr>
          </a:p>
        </p:txBody>
      </p:sp>
      <p:sp>
        <p:nvSpPr>
          <p:cNvPr id="8" name="Date Placeholder 7"/>
          <p:cNvSpPr>
            <a:spLocks noGrp="1"/>
          </p:cNvSpPr>
          <p:nvPr>
            <p:ph type="dt" idx="11"/>
          </p:nvPr>
        </p:nvSpPr>
        <p:spPr/>
        <p:txBody>
          <a:bodyPr/>
          <a:lstStyle/>
          <a:p>
            <a:fld id="{7D697E62-3E83-454A-BB5D-4BDC8013B5DF}" type="datetime1">
              <a:rPr lang="en-US" smtClean="0"/>
              <a:t>2/13/17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80485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21901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241518-0DAE-4D83-8FDF-A3233A4521BC}" type="slidenum">
              <a:rPr lang="en-US" smtClean="0"/>
              <a:pPr/>
              <a:t>18</a:t>
            </a:fld>
            <a:endParaRPr lang="en-US" dirty="0"/>
          </a:p>
        </p:txBody>
      </p:sp>
    </p:spTree>
    <p:extLst>
      <p:ext uri="{BB962C8B-B14F-4D97-AF65-F5344CB8AC3E}">
        <p14:creationId xmlns:p14="http://schemas.microsoft.com/office/powerpoint/2010/main" val="64313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quickly compare</a:t>
            </a:r>
            <a:r>
              <a:rPr lang="en-US" baseline="0" dirty="0"/>
              <a:t> how they look, </a:t>
            </a:r>
          </a:p>
          <a:p>
            <a:endParaRPr lang="en-US" baseline="0" dirty="0"/>
          </a:p>
          <a:p>
            <a:r>
              <a:rPr lang="en-US" baseline="0" dirty="0"/>
              <a:t>You can see the key/value logic is the same, just represented </a:t>
            </a:r>
            <a:r>
              <a:rPr lang="en-US" baseline="0" dirty="0" err="1"/>
              <a:t>slighly</a:t>
            </a:r>
            <a:r>
              <a:rPr lang="en-US" baseline="0" dirty="0"/>
              <a:t> different</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sz="1200" b="1" dirty="0"/>
              <a:t>XML</a:t>
            </a:r>
            <a:r>
              <a:rPr lang="en-US" sz="1200" dirty="0"/>
              <a:t> is a file extension for an Extensible Markup Language (</a:t>
            </a:r>
            <a:r>
              <a:rPr lang="en-US" sz="1200" b="1" dirty="0"/>
              <a:t>XML</a:t>
            </a:r>
            <a:r>
              <a:rPr lang="en-US" sz="1200" dirty="0"/>
              <a:t>) file format used to create common information formats and share both the format and the data on the World Wide Web, intranets, and elsewhere using standard ASCII text. </a:t>
            </a:r>
            <a:r>
              <a:rPr lang="en-US" sz="1200" b="1" dirty="0"/>
              <a:t>XML</a:t>
            </a:r>
            <a:r>
              <a:rPr lang="en-US" sz="1200" dirty="0"/>
              <a:t> is similar to HTML.</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Yaml</a:t>
            </a:r>
            <a:r>
              <a:rPr lang="en-US" baseline="0" dirty="0"/>
              <a:t> is also readable and compact, its usually consumed directly by some programming language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156469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 are the operations you can perform via </a:t>
            </a:r>
            <a:r>
              <a:rPr lang="en-US" baseline="0" dirty="0" err="1"/>
              <a:t>netconf</a:t>
            </a:r>
            <a:r>
              <a:rPr lang="en-US" baseline="0" dirty="0"/>
              <a:t>, very similar to http transactions</a:t>
            </a:r>
          </a:p>
          <a:p>
            <a:endParaRPr lang="en-US" baseline="0" dirty="0"/>
          </a:p>
          <a:p>
            <a:r>
              <a:rPr lang="en-US" baseline="0" dirty="0"/>
              <a:t>you can filter the requests to get a subset of the data</a:t>
            </a:r>
          </a:p>
          <a:p>
            <a:endParaRPr lang="en-US" baseline="0" dirty="0"/>
          </a:p>
          <a:p>
            <a:r>
              <a:rPr lang="en-US" baseline="0" dirty="0"/>
              <a:t>What do you want to do if you do configuration automation</a:t>
            </a:r>
          </a:p>
          <a:p>
            <a:r>
              <a:rPr lang="en-US" baseline="0" dirty="0"/>
              <a:t>	retrieve </a:t>
            </a:r>
            <a:r>
              <a:rPr lang="en-US" baseline="0" dirty="0" err="1"/>
              <a:t>config</a:t>
            </a:r>
            <a:endParaRPr lang="en-US" baseline="0" dirty="0"/>
          </a:p>
          <a:p>
            <a:r>
              <a:rPr lang="en-US" baseline="0" dirty="0"/>
              <a:t>	edit </a:t>
            </a:r>
            <a:r>
              <a:rPr lang="en-US" baseline="0" dirty="0" err="1"/>
              <a:t>config</a:t>
            </a:r>
            <a:endParaRPr lang="en-US" baseline="0" dirty="0"/>
          </a:p>
          <a:p>
            <a:r>
              <a:rPr lang="en-US" baseline="0" dirty="0"/>
              <a:t>	might want to copy from one place to another</a:t>
            </a:r>
          </a:p>
          <a:p>
            <a:endParaRPr lang="en-US" baseline="0" dirty="0"/>
          </a:p>
          <a:p>
            <a:r>
              <a:rPr lang="en-US" baseline="0" dirty="0"/>
              <a:t>	if </a:t>
            </a:r>
            <a:r>
              <a:rPr lang="en-US" baseline="0" dirty="0" err="1"/>
              <a:t>os</a:t>
            </a:r>
            <a:r>
              <a:rPr lang="en-US" baseline="0" dirty="0"/>
              <a:t> supports it, have the ability to do commit   (IOS XR)</a:t>
            </a:r>
          </a:p>
          <a:p>
            <a:endParaRPr lang="en-US" baseline="0" dirty="0"/>
          </a:p>
          <a:p>
            <a:r>
              <a:rPr lang="en-US" baseline="0" dirty="0"/>
              <a:t>	being able to lock and unlock </a:t>
            </a:r>
            <a:r>
              <a:rPr lang="en-US" baseline="0" dirty="0" err="1"/>
              <a:t>config</a:t>
            </a:r>
            <a:r>
              <a:rPr lang="en-US" baseline="0" dirty="0"/>
              <a:t> so that others can’t make changes while you are</a:t>
            </a:r>
          </a:p>
          <a:p>
            <a:endParaRPr lang="en-US" baseline="0" dirty="0"/>
          </a:p>
          <a:p>
            <a:r>
              <a:rPr lang="en-US" baseline="0" dirty="0"/>
              <a:t>	can also get operational state</a:t>
            </a:r>
          </a:p>
          <a:p>
            <a:r>
              <a:rPr lang="en-US" baseline="0" dirty="0"/>
              <a:t>		can get some state through </a:t>
            </a:r>
            <a:r>
              <a:rPr lang="en-US" baseline="0" dirty="0" err="1"/>
              <a:t>netconf</a:t>
            </a:r>
            <a:endParaRPr lang="en-US" baseline="0" dirty="0"/>
          </a:p>
          <a:p>
            <a:endParaRPr lang="en-US" baseline="0" dirty="0"/>
          </a:p>
          <a:p>
            <a:r>
              <a:rPr lang="en-US" baseline="0" dirty="0"/>
              <a:t>	fairly sophisticated - not simple crud   read/write</a:t>
            </a:r>
          </a:p>
          <a:p>
            <a:endParaRPr lang="en-US" baseline="0" dirty="0"/>
          </a:p>
          <a:p>
            <a:r>
              <a:rPr lang="en-US" baseline="0" dirty="0"/>
              <a:t>	this is not a complete list</a:t>
            </a:r>
          </a:p>
          <a:p>
            <a:endParaRPr lang="en-US" baseline="0" dirty="0"/>
          </a:p>
          <a:p>
            <a:r>
              <a:rPr lang="en-US" baseline="0" dirty="0"/>
              <a:t>	</a:t>
            </a:r>
            <a:r>
              <a:rPr lang="en-US" baseline="0" dirty="0" err="1"/>
              <a:t>Netconf</a:t>
            </a:r>
            <a:r>
              <a:rPr lang="en-US" baseline="0" dirty="0"/>
              <a:t> also takes into account the notion of different data stores</a:t>
            </a:r>
          </a:p>
          <a:p>
            <a:r>
              <a:rPr lang="en-US" baseline="0" dirty="0"/>
              <a:t>		</a:t>
            </a:r>
            <a:r>
              <a:rPr lang="en-US" baseline="0" dirty="0" err="1"/>
              <a:t>runnign</a:t>
            </a:r>
            <a:r>
              <a:rPr lang="en-US" baseline="0" dirty="0"/>
              <a:t> </a:t>
            </a:r>
            <a:r>
              <a:rPr lang="en-US" baseline="0" dirty="0" err="1"/>
              <a:t>config</a:t>
            </a:r>
            <a:endParaRPr lang="en-US" baseline="0" dirty="0"/>
          </a:p>
          <a:p>
            <a:r>
              <a:rPr lang="en-US" baseline="0" dirty="0"/>
              <a:t>		startup </a:t>
            </a:r>
            <a:r>
              <a:rPr lang="en-US" baseline="0" dirty="0" err="1"/>
              <a:t>config</a:t>
            </a:r>
            <a:endParaRPr lang="en-US" baseline="0" dirty="0"/>
          </a:p>
          <a:p>
            <a:r>
              <a:rPr lang="en-US" baseline="0" dirty="0"/>
              <a:t>		ftp /  from a </a:t>
            </a:r>
            <a:r>
              <a:rPr lang="en-US" baseline="0" dirty="0" err="1"/>
              <a:t>url</a:t>
            </a:r>
            <a:endParaRPr lang="en-US" baseline="0" dirty="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20</a:t>
            </a:fld>
            <a:endParaRPr lang="en-US"/>
          </a:p>
        </p:txBody>
      </p:sp>
    </p:spTree>
    <p:extLst>
      <p:ext uri="{BB962C8B-B14F-4D97-AF65-F5344CB8AC3E}">
        <p14:creationId xmlns:p14="http://schemas.microsoft.com/office/powerpoint/2010/main" val="82143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Here is a specific</a:t>
            </a:r>
            <a:r>
              <a:rPr lang="en-US" baseline="0" dirty="0"/>
              <a:t> get-</a:t>
            </a:r>
            <a:r>
              <a:rPr lang="en-US" baseline="0" dirty="0" err="1"/>
              <a:t>config</a:t>
            </a:r>
            <a:r>
              <a:rPr lang="en-US" baseline="0" dirty="0"/>
              <a:t> message to the box – you can see we are asking for running-</a:t>
            </a:r>
            <a:r>
              <a:rPr lang="en-US" baseline="0" dirty="0" err="1"/>
              <a:t>config</a:t>
            </a:r>
            <a:r>
              <a:rPr lang="en-US" baseline="0" dirty="0"/>
              <a:t> and filtering on an interface gig 0</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21</a:t>
            </a:fld>
            <a:endParaRPr lang="en-US" dirty="0"/>
          </a:p>
        </p:txBody>
      </p:sp>
    </p:spTree>
    <p:extLst>
      <p:ext uri="{BB962C8B-B14F-4D97-AF65-F5344CB8AC3E}">
        <p14:creationId xmlns:p14="http://schemas.microsoft.com/office/powerpoint/2010/main" val="19717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response as</a:t>
            </a:r>
            <a:r>
              <a:rPr lang="en-US" baseline="0" dirty="0"/>
              <a:t> received, but take a close look, do you know the cli counterpart?...</a:t>
            </a:r>
          </a:p>
          <a:p>
            <a:r>
              <a:rPr lang="en-US" baseline="0" dirty="0"/>
              <a:t>Show run </a:t>
            </a:r>
            <a:r>
              <a:rPr lang="en-US" baseline="0" dirty="0" err="1"/>
              <a:t>int</a:t>
            </a:r>
            <a:endParaRPr lang="en-US" baseline="0" dirty="0"/>
          </a:p>
          <a:p>
            <a:r>
              <a:rPr lang="en-US" baseline="0" dirty="0"/>
              <a:t>Also notice the payload between this slide and the next edit-</a:t>
            </a:r>
            <a:r>
              <a:rPr lang="en-US" baseline="0" dirty="0" err="1"/>
              <a:t>config</a:t>
            </a:r>
            <a:r>
              <a:rPr lang="en-US" baseline="0" dirty="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22</a:t>
            </a:fld>
            <a:endParaRPr lang="en-US" dirty="0"/>
          </a:p>
        </p:txBody>
      </p:sp>
    </p:spTree>
    <p:extLst>
      <p:ext uri="{BB962C8B-B14F-4D97-AF65-F5344CB8AC3E}">
        <p14:creationId xmlns:p14="http://schemas.microsoft.com/office/powerpoint/2010/main" val="84910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get-</a:t>
            </a:r>
            <a:r>
              <a:rPr lang="en-US" dirty="0" err="1"/>
              <a:t>config</a:t>
            </a:r>
            <a:r>
              <a:rPr lang="en-US" dirty="0"/>
              <a:t> is the framework</a:t>
            </a:r>
            <a:r>
              <a:rPr lang="en-US" baseline="0" dirty="0"/>
              <a:t> to edit your </a:t>
            </a:r>
            <a:r>
              <a:rPr lang="en-US" baseline="0" dirty="0" err="1"/>
              <a:t>config</a:t>
            </a:r>
            <a:endParaRPr lang="en-US" baseline="0" dirty="0"/>
          </a:p>
          <a:p>
            <a:endParaRPr lang="en-US" baseline="0" dirty="0"/>
          </a:p>
          <a:p>
            <a:r>
              <a:rPr lang="en-US" baseline="0" dirty="0"/>
              <a:t>Easy SW interface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23</a:t>
            </a:fld>
            <a:endParaRPr lang="en-US" dirty="0"/>
          </a:p>
        </p:txBody>
      </p:sp>
    </p:spTree>
    <p:extLst>
      <p:ext uri="{BB962C8B-B14F-4D97-AF65-F5344CB8AC3E}">
        <p14:creationId xmlns:p14="http://schemas.microsoft.com/office/powerpoint/2010/main" val="1587938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Ther</a:t>
            </a:r>
            <a:r>
              <a:rPr lang="en-US" baseline="0" dirty="0"/>
              <a:t>e is no grey area on whether the command was received </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24</a:t>
            </a:fld>
            <a:endParaRPr lang="en-US" dirty="0"/>
          </a:p>
        </p:txBody>
      </p:sp>
    </p:spTree>
    <p:extLst>
      <p:ext uri="{BB962C8B-B14F-4D97-AF65-F5344CB8AC3E}">
        <p14:creationId xmlns:p14="http://schemas.microsoft.com/office/powerpoint/2010/main" val="89963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data in</a:t>
            </a:r>
            <a:r>
              <a:rPr lang="en-US" baseline="0" dirty="0"/>
              <a:t> edit rolls back the whole transaction</a:t>
            </a:r>
          </a:p>
          <a:p>
            <a:endParaRPr lang="en-US" baseline="0" dirty="0"/>
          </a:p>
          <a:p>
            <a:r>
              <a:rPr lang="en-US" baseline="0" dirty="0"/>
              <a:t>Notice the description was changed as well, however the </a:t>
            </a:r>
            <a:r>
              <a:rPr lang="en-US" baseline="0" dirty="0" err="1"/>
              <a:t>transations</a:t>
            </a:r>
            <a:r>
              <a:rPr lang="en-US" baseline="0" dirty="0"/>
              <a:t> are all or none.  In this case no changes in the transaction will apply </a:t>
            </a:r>
          </a:p>
          <a:p>
            <a:endParaRPr lang="en-US" baseline="0" dirty="0"/>
          </a:p>
          <a:p>
            <a:r>
              <a:rPr lang="en-US" baseline="0" dirty="0"/>
              <a:t>How would a </a:t>
            </a:r>
            <a:r>
              <a:rPr lang="en-US" baseline="0" dirty="0" err="1"/>
              <a:t>Cli</a:t>
            </a:r>
            <a:r>
              <a:rPr lang="en-US" baseline="0" dirty="0"/>
              <a:t> any error in the middle of the script react?  Not good, gives unknown outcome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25</a:t>
            </a:fld>
            <a:endParaRPr lang="en-US" dirty="0"/>
          </a:p>
        </p:txBody>
      </p:sp>
    </p:spTree>
    <p:extLst>
      <p:ext uri="{BB962C8B-B14F-4D97-AF65-F5344CB8AC3E}">
        <p14:creationId xmlns:p14="http://schemas.microsoft.com/office/powerpoint/2010/main" val="1615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5885D8D3-5F55-B648-AD92-41AFA87EA616}" type="datetime1">
              <a:rPr lang="en-US" smtClean="0"/>
              <a:t>2/13/17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2210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a:p>
          <a:p>
            <a:pPr marL="0" marR="0" indent="0" algn="l" defTabSz="911466" rtl="0" eaLnBrk="1" fontAlgn="auto" latinLnBrk="0" hangingPunct="1">
              <a:lnSpc>
                <a:spcPct val="100000"/>
              </a:lnSpc>
              <a:spcBef>
                <a:spcPts val="0"/>
              </a:spcBef>
              <a:spcAft>
                <a:spcPts val="0"/>
              </a:spcAft>
              <a:buClrTx/>
              <a:buSzTx/>
              <a:buFontTx/>
              <a:buNone/>
              <a:tabLst/>
              <a:defRPr/>
            </a:pPr>
            <a:r>
              <a:rPr lang="en-US" dirty="0"/>
              <a:t>the entire transaction</a:t>
            </a:r>
            <a:r>
              <a:rPr lang="en-US" baseline="0" dirty="0"/>
              <a:t> is nullified.</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26</a:t>
            </a:fld>
            <a:endParaRPr lang="en-US" dirty="0"/>
          </a:p>
        </p:txBody>
      </p:sp>
    </p:spTree>
    <p:extLst>
      <p:ext uri="{BB962C8B-B14F-4D97-AF65-F5344CB8AC3E}">
        <p14:creationId xmlns:p14="http://schemas.microsoft.com/office/powerpoint/2010/main" val="58312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29</a:t>
            </a:fld>
            <a:endParaRPr lang="en-US" dirty="0"/>
          </a:p>
        </p:txBody>
      </p:sp>
    </p:spTree>
    <p:extLst>
      <p:ext uri="{BB962C8B-B14F-4D97-AF65-F5344CB8AC3E}">
        <p14:creationId xmlns:p14="http://schemas.microsoft.com/office/powerpoint/2010/main" val="198560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30</a:t>
            </a:fld>
            <a:endParaRPr lang="en-US" dirty="0">
              <a:solidFill>
                <a:prstClr val="black"/>
              </a:solidFill>
            </a:endParaRPr>
          </a:p>
        </p:txBody>
      </p:sp>
      <p:sp>
        <p:nvSpPr>
          <p:cNvPr id="8" name="Date Placeholder 7"/>
          <p:cNvSpPr>
            <a:spLocks noGrp="1"/>
          </p:cNvSpPr>
          <p:nvPr>
            <p:ph type="dt" idx="11"/>
          </p:nvPr>
        </p:nvSpPr>
        <p:spPr/>
        <p:txBody>
          <a:bodyPr/>
          <a:lstStyle/>
          <a:p>
            <a:fld id="{F36E04DE-E84B-7849-93B6-6E2BC213FB63}" type="datetime1">
              <a:rPr lang="en-US" smtClean="0"/>
              <a:t>2/13/17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08240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BDBAFAF1-1F0D-4242-A264-A31B4645E212}" type="datetime1">
              <a:rPr lang="en-US" smtClean="0"/>
              <a:t>2/13/17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32</a:t>
            </a:fld>
            <a:endParaRPr lang="en-US" dirty="0"/>
          </a:p>
        </p:txBody>
      </p:sp>
    </p:spTree>
    <p:extLst>
      <p:ext uri="{BB962C8B-B14F-4D97-AF65-F5344CB8AC3E}">
        <p14:creationId xmlns:p14="http://schemas.microsoft.com/office/powerpoint/2010/main" val="1971274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repo of configuration templates, each</a:t>
            </a:r>
            <a:r>
              <a:rPr lang="en-US" baseline="0" dirty="0"/>
              <a:t> in several formats CLI, XML, JSON, Velocity XML (Prime), NSO Service Templates</a:t>
            </a:r>
          </a:p>
          <a:p>
            <a:r>
              <a:rPr lang="en-US" baseline="0" dirty="0"/>
              <a:t>These take the variables from the previous slide and do the magic in the backend: CLI, API,</a:t>
            </a:r>
            <a:r>
              <a:rPr lang="mr-IN" baseline="0" dirty="0"/>
              <a:t>…</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D8CCA27B-280E-7149-AFFE-3C549D400DEA}" type="datetime1">
              <a:rPr lang="en-US" smtClean="0"/>
              <a:t>2/13/17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33</a:t>
            </a:fld>
            <a:endParaRPr lang="en-US" dirty="0"/>
          </a:p>
        </p:txBody>
      </p:sp>
    </p:spTree>
    <p:extLst>
      <p:ext uri="{BB962C8B-B14F-4D97-AF65-F5344CB8AC3E}">
        <p14:creationId xmlns:p14="http://schemas.microsoft.com/office/powerpoint/2010/main" val="21033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37</a:t>
            </a:fld>
            <a:endParaRPr lang="en-US">
              <a:solidFill>
                <a:prstClr val="black"/>
              </a:solidFill>
            </a:endParaRPr>
          </a:p>
        </p:txBody>
      </p:sp>
      <p:sp>
        <p:nvSpPr>
          <p:cNvPr id="7" name="Date Placeholder 6"/>
          <p:cNvSpPr>
            <a:spLocks noGrp="1"/>
          </p:cNvSpPr>
          <p:nvPr>
            <p:ph type="dt" idx="11"/>
          </p:nvPr>
        </p:nvSpPr>
        <p:spPr/>
        <p:txBody>
          <a:bodyPr/>
          <a:lstStyle/>
          <a:p>
            <a:fld id="{8C0F8BD9-BC51-2D49-804E-4AB1DA1DEE4B}" type="datetime1">
              <a:rPr lang="en-US" smtClean="0"/>
              <a:t>2/13/17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4153672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38</a:t>
            </a:fld>
            <a:endParaRPr lang="en-US">
              <a:solidFill>
                <a:prstClr val="black"/>
              </a:solidFill>
            </a:endParaRPr>
          </a:p>
        </p:txBody>
      </p:sp>
      <p:sp>
        <p:nvSpPr>
          <p:cNvPr id="7" name="Date Placeholder 6"/>
          <p:cNvSpPr>
            <a:spLocks noGrp="1"/>
          </p:cNvSpPr>
          <p:nvPr>
            <p:ph type="dt" idx="11"/>
          </p:nvPr>
        </p:nvSpPr>
        <p:spPr/>
        <p:txBody>
          <a:bodyPr/>
          <a:lstStyle/>
          <a:p>
            <a:fld id="{6BAD4E08-8F20-3943-955C-D1A06BFC677C}" type="datetime1">
              <a:rPr lang="en-US" smtClean="0"/>
              <a:t>2/13/17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64421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CE10CA76-C60A-C54F-A45A-7B6F9075BD8E}" type="datetime1">
              <a:rPr lang="en-US" smtClean="0"/>
              <a:t>2/13/17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39</a:t>
            </a:fld>
            <a:endParaRPr lang="en-US"/>
          </a:p>
        </p:txBody>
      </p:sp>
    </p:spTree>
    <p:extLst>
      <p:ext uri="{BB962C8B-B14F-4D97-AF65-F5344CB8AC3E}">
        <p14:creationId xmlns:p14="http://schemas.microsoft.com/office/powerpoint/2010/main" val="1978554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F937A39-06EE-7542-930F-4F3BB5304EF9}" type="datetime1">
              <a:rPr lang="en-US" smtClean="0"/>
              <a:t>2/13/17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41</a:t>
            </a:fld>
            <a:endParaRPr lang="en-US"/>
          </a:p>
        </p:txBody>
      </p:sp>
    </p:spTree>
    <p:extLst>
      <p:ext uri="{BB962C8B-B14F-4D97-AF65-F5344CB8AC3E}">
        <p14:creationId xmlns:p14="http://schemas.microsoft.com/office/powerpoint/2010/main" val="18843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a:t>
            </a:fld>
            <a:endParaRPr lang="en-US">
              <a:solidFill>
                <a:prstClr val="black"/>
              </a:solidFill>
            </a:endParaRPr>
          </a:p>
        </p:txBody>
      </p:sp>
      <p:sp>
        <p:nvSpPr>
          <p:cNvPr id="8" name="Date Placeholder 7"/>
          <p:cNvSpPr>
            <a:spLocks noGrp="1"/>
          </p:cNvSpPr>
          <p:nvPr>
            <p:ph type="dt" idx="11"/>
          </p:nvPr>
        </p:nvSpPr>
        <p:spPr/>
        <p:txBody>
          <a:bodyPr/>
          <a:lstStyle/>
          <a:p>
            <a:fld id="{0FD2C421-BFE7-D141-9763-74772419B2DC}" type="datetime1">
              <a:rPr lang="en-US" smtClean="0"/>
              <a:t>2/13/17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65827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something that is ...</a:t>
            </a:r>
          </a:p>
          <a:p>
            <a:r>
              <a:rPr lang="en-US" dirty="0"/>
              <a:t>efficient - it has to save time, not just for fun</a:t>
            </a:r>
          </a:p>
          <a:p>
            <a:r>
              <a:rPr lang="en-US" dirty="0"/>
              <a:t>repeatable - repeat the process and expect a</a:t>
            </a:r>
            <a:r>
              <a:rPr lang="en-US" baseline="0" dirty="0"/>
              <a:t> similar result</a:t>
            </a:r>
            <a:r>
              <a:rPr lang="en-US" dirty="0"/>
              <a:t> if there are minor changes or I want to run again and take advantage of </a:t>
            </a:r>
            <a:r>
              <a:rPr lang="en-US" dirty="0" err="1"/>
              <a:t>idempotency</a:t>
            </a:r>
            <a:endParaRPr lang="en-US" dirty="0"/>
          </a:p>
          <a:p>
            <a:r>
              <a:rPr lang="en-US" dirty="0"/>
              <a:t>reusable - the same framework </a:t>
            </a:r>
            <a:r>
              <a:rPr lang="en-US" dirty="0" err="1"/>
              <a:t>Im</a:t>
            </a:r>
            <a:r>
              <a:rPr lang="en-US" dirty="0"/>
              <a:t> using for routers I want to use for switches or even servers</a:t>
            </a:r>
          </a:p>
          <a:p>
            <a:r>
              <a:rPr lang="en-US" dirty="0"/>
              <a:t>observable - logging and output data to validate and audit</a:t>
            </a:r>
          </a:p>
          <a:p>
            <a:r>
              <a:rPr lang="en-US" dirty="0"/>
              <a:t>revision controlled - a central repo for code to share and collaborate (</a:t>
            </a:r>
            <a:r>
              <a:rPr lang="en-US" dirty="0" err="1"/>
              <a:t>git</a:t>
            </a:r>
            <a:r>
              <a:rPr lang="en-US" dirty="0"/>
              <a:t>, </a:t>
            </a:r>
            <a:r>
              <a:rPr lang="en-US" dirty="0" err="1"/>
              <a:t>gerrit</a:t>
            </a:r>
            <a:r>
              <a:rPr lang="en-US" dirty="0"/>
              <a:t>, </a:t>
            </a:r>
            <a:r>
              <a:rPr lang="en-US" dirty="0" err="1"/>
              <a:t>cvs</a:t>
            </a:r>
            <a:r>
              <a:rPr lang="en-US" dirty="0"/>
              <a:t>, </a:t>
            </a:r>
            <a:r>
              <a:rPr lang="en-US" dirty="0" err="1"/>
              <a:t>etc</a:t>
            </a:r>
            <a:r>
              <a:rPr lang="en-US" dirty="0"/>
              <a:t>)</a:t>
            </a:r>
          </a:p>
          <a:p>
            <a:r>
              <a:rPr lang="en-US" dirty="0"/>
              <a:t>standard - I want an industry backed product or tool that is going to be there for a while and that I can leverage a wide range of developers</a:t>
            </a:r>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D82E8CD7-94DA-854A-BE40-CD3CBE9A1A3D}" type="datetime1">
              <a:rPr lang="en-US" smtClean="0"/>
              <a:t>2/13/17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6</a:t>
            </a:fld>
            <a:endParaRPr lang="en-US"/>
          </a:p>
        </p:txBody>
      </p:sp>
    </p:spTree>
    <p:extLst>
      <p:ext uri="{BB962C8B-B14F-4D97-AF65-F5344CB8AC3E}">
        <p14:creationId xmlns:p14="http://schemas.microsoft.com/office/powerpoint/2010/main" val="125304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08EDCC1C-FFC4-254E-81EA-E8EAEAB26905}" type="datetime1">
              <a:rPr lang="en-US" smtClean="0"/>
              <a:t>2/13/17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4119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A52DD52E-5E02-364E-9B95-EA3F0AADDE55}" type="datetime1">
              <a:rPr lang="en-US" smtClean="0"/>
              <a:t>2/13/17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632134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3032A4E8-6B30-C84B-8A17-A5135BF98408}" type="datetime1">
              <a:rPr lang="en-US" smtClean="0"/>
              <a:t>2/13/17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9</a:t>
            </a:fld>
            <a:endParaRPr lang="en-US" dirty="0"/>
          </a:p>
        </p:txBody>
      </p:sp>
    </p:spTree>
    <p:extLst>
      <p:ext uri="{BB962C8B-B14F-4D97-AF65-F5344CB8AC3E}">
        <p14:creationId xmlns:p14="http://schemas.microsoft.com/office/powerpoint/2010/main" val="90335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959873EE-5153-4544-87B5-A607C2836243}" type="datetime1">
              <a:rPr lang="en-US" smtClean="0"/>
              <a:t>2/13/17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13</a:t>
            </a:fld>
            <a:endParaRPr lang="en-US"/>
          </a:p>
        </p:txBody>
      </p:sp>
    </p:spTree>
    <p:extLst>
      <p:ext uri="{BB962C8B-B14F-4D97-AF65-F5344CB8AC3E}">
        <p14:creationId xmlns:p14="http://schemas.microsoft.com/office/powerpoint/2010/main" val="176476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296243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hyperlink" Target="http://ciscolive.com/Online" TargetMode="External"/><Relationship Id="rId5" Type="http://schemas.openxmlformats.org/officeDocument/2006/relationships/hyperlink" Target="http://ciscolive.com/us"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6982" y="3932215"/>
            <a:ext cx="2678250" cy="356616"/>
          </a:xfrm>
          <a:prstGeom prst="rect">
            <a:avLst/>
          </a:prstGeom>
          <a:ln>
            <a:noFill/>
          </a:ln>
        </p:spPr>
      </p:pic>
      <p:pic>
        <p:nvPicPr>
          <p:cNvPr id="6"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43430" y="1018903"/>
            <a:ext cx="4637429" cy="3091619"/>
          </a:xfrm>
          <a:prstGeom prst="rect">
            <a:avLst/>
          </a:prstGeom>
        </p:spPr>
      </p:pic>
    </p:spTree>
    <p:extLst>
      <p:ext uri="{BB962C8B-B14F-4D97-AF65-F5344CB8AC3E}">
        <p14:creationId xmlns:p14="http://schemas.microsoft.com/office/powerpoint/2010/main" val="130383771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4182673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82707245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6214283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38688498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42588119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2873755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3859427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31866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77413051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24400"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119061" cy="2462213"/>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Give us your feedback to be entered into a Daily Survey Drawing. A daily winner will receive a $750 Amazon gift card.</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Complete your session surveys through the Cisco Live mobile app or from the Session Catalog on </a:t>
            </a:r>
            <a:r>
              <a:rPr lang="en-US" sz="2000" u="sng" kern="1200" dirty="0">
                <a:solidFill>
                  <a:schemeClr val="accent1"/>
                </a:solidFill>
                <a:latin typeface="+mn-lt"/>
                <a:ea typeface="+mn-ea"/>
                <a:cs typeface="+mn-cs"/>
                <a:sym typeface="Arial" pitchFamily="34" charset="0"/>
              </a:rPr>
              <a:t>CiscoLive.com/us</a:t>
            </a:r>
            <a:r>
              <a:rPr lang="en-US" sz="2000" kern="1200" dirty="0">
                <a:solidFill>
                  <a:srgbClr val="676767"/>
                </a:solidFill>
                <a:latin typeface="+mn-lt"/>
                <a:ea typeface="+mn-ea"/>
                <a:cs typeface="+mn-cs"/>
                <a:sym typeface="Arial" pitchFamily="34" charset="0"/>
              </a:rPr>
              <a:t>.</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167" y="1128177"/>
            <a:ext cx="3950208" cy="263347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
        <p:nvSpPr>
          <p:cNvPr id="9" name="Rectangle 8">
            <a:hlinkClick r:id="rId5"/>
          </p:cNvPr>
          <p:cNvSpPr/>
          <p:nvPr userDrawn="1"/>
        </p:nvSpPr>
        <p:spPr bwMode="auto">
          <a:xfrm>
            <a:off x="949036" y="3193612"/>
            <a:ext cx="2223655" cy="297733"/>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3" name="TextBox 2"/>
          <p:cNvSpPr txBox="1"/>
          <p:nvPr userDrawn="1"/>
        </p:nvSpPr>
        <p:spPr>
          <a:xfrm>
            <a:off x="359051" y="2135862"/>
            <a:ext cx="839419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60507593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10" name="Picture 9"/>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3430" y="1018903"/>
            <a:ext cx="4637429" cy="3091619"/>
          </a:xfrm>
          <a:prstGeom prst="rect">
            <a:avLst/>
          </a:prstGeom>
        </p:spPr>
      </p:pic>
    </p:spTree>
    <p:extLst>
      <p:ext uri="{BB962C8B-B14F-4D97-AF65-F5344CB8AC3E}">
        <p14:creationId xmlns:p14="http://schemas.microsoft.com/office/powerpoint/2010/main" val="79567633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542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a:noFill/>
          <a:ln w="9525">
            <a:noFill/>
            <a:miter lim="800000"/>
            <a:headEnd/>
            <a:tailEnd/>
          </a:ln>
          <a:effectLst/>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157033808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4" y="1347790"/>
            <a:ext cx="8280057" cy="3073946"/>
          </a:xfrm>
          <a:prstGeom prst="rect">
            <a:avLst/>
          </a:prstGeom>
        </p:spPr>
        <p:txBody>
          <a:bodyPr lIns="91420" tIns="45710" rIns="91420" bIns="45710">
            <a:noAutofit/>
          </a:bodyPr>
          <a:lstStyle>
            <a:lvl1pPr marL="285548" marR="0" indent="-285548" algn="ctr" defTabSz="45687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hasCustomPrompt="1"/>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lvl1pPr>
          </a:lstStyle>
          <a:p>
            <a:pPr lvl="0"/>
            <a:r>
              <a:rPr lang="en-US" dirty="0"/>
              <a:t>Why are we here today?</a:t>
            </a:r>
            <a:endParaRPr lang="en-GB"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045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3698"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7057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230004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0327292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pic>
        <p:nvPicPr>
          <p:cNvPr id="4" name="Picture 3"/>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454861" y="4785454"/>
            <a:ext cx="818628" cy="274320"/>
          </a:xfrm>
          <a:prstGeom prst="rect">
            <a:avLst/>
          </a:prstGeom>
        </p:spPr>
      </p:pic>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1" r:id="rId6"/>
    <p:sldLayoutId id="2147483702" r:id="rId7"/>
    <p:sldLayoutId id="2147483703" r:id="rId8"/>
    <p:sldLayoutId id="2147483704" r:id="rId9"/>
    <p:sldLayoutId id="2147483705" r:id="rId10"/>
    <p:sldLayoutId id="2147483706" r:id="rId11"/>
    <p:sldLayoutId id="2147483708" r:id="rId12"/>
    <p:sldLayoutId id="2147483707" r:id="rId13"/>
    <p:sldLayoutId id="2147483709"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10" r:id="rId29"/>
    <p:sldLayoutId id="2147483711" r:id="rId30"/>
    <p:sldLayoutId id="2147483712" r:id="rId31"/>
  </p:sldLayoutIdLst>
  <p:transition/>
  <p:hf sldNum="0"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s://github.com/ansible/ansible-modules-core/tree/stable-2.1/network" TargetMode="External"/><Relationship Id="rId6" Type="http://schemas.openxmlformats.org/officeDocument/2006/relationships/hyperlink" Target="https://github.com/napalm-automation/napalm" TargetMode="External"/><Relationship Id="rId7" Type="http://schemas.openxmlformats.org/officeDocument/2006/relationships/hyperlink" Target="https://pynet.twb-tech.com/" TargetMode="External"/><Relationship Id="rId8" Type="http://schemas.openxmlformats.org/officeDocument/2006/relationships/hyperlink" Target="http://jedelman.com/home/ansible-for-networking/" TargetMode="External"/><Relationship Id="rId9" Type="http://schemas.openxmlformats.org/officeDocument/2006/relationships/hyperlink" Target="https://networklore.com/" TargetMode="External"/><Relationship Id="rId1" Type="http://schemas.openxmlformats.org/officeDocument/2006/relationships/slideLayout" Target="../slideLayouts/slideLayout5.xml"/><Relationship Id="rId2" Type="http://schemas.openxmlformats.org/officeDocument/2006/relationships/hyperlink" Target="http://www.ansible.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ciscoliveapac.com/" TargetMode="External"/><Relationship Id="rId4" Type="http://schemas.openxmlformats.org/officeDocument/2006/relationships/hyperlink" Target="http://showcase.genie-connect.com/ciscolivemelbourne2017/" TargetMode="External"/><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github.com/kuhlskev/devnet10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Tree>
    <p:extLst>
      <p:ext uri="{BB962C8B-B14F-4D97-AF65-F5344CB8AC3E}">
        <p14:creationId xmlns:p14="http://schemas.microsoft.com/office/powerpoint/2010/main" val="20522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b="1" dirty="0"/>
              <a:t>- name: load new </a:t>
            </a:r>
            <a:r>
              <a:rPr lang="en-US" sz="2000" b="1" dirty="0" err="1"/>
              <a:t>acl</a:t>
            </a:r>
            <a:r>
              <a:rPr lang="en-US" sz="2000" b="1" dirty="0"/>
              <a:t> into device</a:t>
            </a:r>
          </a:p>
          <a:p>
            <a:pPr marL="1785" indent="0">
              <a:spcBef>
                <a:spcPts val="0"/>
              </a:spcBef>
              <a:buNone/>
            </a:pPr>
            <a:r>
              <a:rPr lang="en-US" sz="2000" b="1" dirty="0"/>
              <a:t>  </a:t>
            </a:r>
            <a:r>
              <a:rPr lang="en-US" sz="2000" b="1" dirty="0" err="1"/>
              <a:t>ios_config</a:t>
            </a:r>
            <a:r>
              <a:rPr lang="en-US" sz="2000" b="1" dirty="0"/>
              <a:t>:</a:t>
            </a:r>
          </a:p>
          <a:p>
            <a:pPr marL="1785" indent="0">
              <a:spcBef>
                <a:spcPts val="0"/>
              </a:spcBef>
              <a:buNone/>
            </a:pPr>
            <a:r>
              <a:rPr lang="en-US" sz="2000" b="1" dirty="0"/>
              <a:t>    lines:</a:t>
            </a:r>
          </a:p>
          <a:p>
            <a:pPr marL="1785" indent="0">
              <a:spcBef>
                <a:spcPts val="0"/>
              </a:spcBef>
              <a:buNone/>
            </a:pPr>
            <a:r>
              <a:rPr lang="en-US" sz="2000" b="1" dirty="0"/>
              <a:t>      - 10 permit </a:t>
            </a:r>
            <a:r>
              <a:rPr lang="en-US" sz="2000" b="1" dirty="0" err="1"/>
              <a:t>ip</a:t>
            </a:r>
            <a:r>
              <a:rPr lang="en-US" sz="2000" b="1" dirty="0"/>
              <a:t> host 1.1.1.1 any log</a:t>
            </a:r>
          </a:p>
          <a:p>
            <a:pPr marL="1785" indent="0">
              <a:spcBef>
                <a:spcPts val="0"/>
              </a:spcBef>
              <a:buNone/>
            </a:pPr>
            <a:r>
              <a:rPr lang="en-US" sz="2000" b="1" dirty="0"/>
              <a:t>      - 20 permit </a:t>
            </a:r>
            <a:r>
              <a:rPr lang="en-US" sz="2000" b="1" dirty="0" err="1"/>
              <a:t>ip</a:t>
            </a:r>
            <a:r>
              <a:rPr lang="en-US" sz="2000" b="1" dirty="0"/>
              <a:t> host 2.2.2.2 any log</a:t>
            </a:r>
          </a:p>
          <a:p>
            <a:pPr marL="1785" indent="0">
              <a:spcBef>
                <a:spcPts val="0"/>
              </a:spcBef>
              <a:buNone/>
            </a:pPr>
            <a:r>
              <a:rPr lang="en-US" sz="2000" b="1" dirty="0"/>
              <a:t>      - 30 permit </a:t>
            </a:r>
            <a:r>
              <a:rPr lang="en-US" sz="2000" b="1" dirty="0" err="1"/>
              <a:t>ip</a:t>
            </a:r>
            <a:r>
              <a:rPr lang="en-US" sz="2000" b="1" dirty="0"/>
              <a:t> host 3.3.3.3 any log</a:t>
            </a:r>
          </a:p>
          <a:p>
            <a:pPr marL="1785" indent="0">
              <a:spcBef>
                <a:spcPts val="0"/>
              </a:spcBef>
              <a:buNone/>
            </a:pPr>
            <a:r>
              <a:rPr lang="en-US" sz="2000" b="1" dirty="0"/>
              <a:t>      - 40 permit </a:t>
            </a:r>
            <a:r>
              <a:rPr lang="en-US" sz="2000" b="1" dirty="0" err="1"/>
              <a:t>ip</a:t>
            </a:r>
            <a:r>
              <a:rPr lang="en-US" sz="2000" b="1" dirty="0"/>
              <a:t> host 4.4.4.4 any log</a:t>
            </a:r>
          </a:p>
          <a:p>
            <a:pPr marL="1785" indent="0">
              <a:spcBef>
                <a:spcPts val="0"/>
              </a:spcBef>
              <a:buNone/>
            </a:pPr>
            <a:r>
              <a:rPr lang="en-US" sz="2000" b="1" dirty="0"/>
              <a:t>      - 50 permit </a:t>
            </a:r>
            <a:r>
              <a:rPr lang="en-US" sz="2000" b="1" dirty="0" err="1"/>
              <a:t>ip</a:t>
            </a:r>
            <a:r>
              <a:rPr lang="en-US" sz="2000" b="1" dirty="0"/>
              <a:t> host 5.5.5.5 any log</a:t>
            </a:r>
          </a:p>
          <a:p>
            <a:pPr marL="1785" indent="0">
              <a:spcBef>
                <a:spcPts val="0"/>
              </a:spcBef>
              <a:buNone/>
            </a:pPr>
            <a:r>
              <a:rPr lang="en-US" sz="2000" b="1" dirty="0"/>
              <a:t>    parents: </a:t>
            </a:r>
            <a:r>
              <a:rPr lang="en-US" sz="2000" b="1" dirty="0" err="1"/>
              <a:t>ip</a:t>
            </a:r>
            <a:r>
              <a:rPr lang="en-US" sz="2000" b="1" dirty="0"/>
              <a:t> access-list extended test</a:t>
            </a:r>
          </a:p>
          <a:p>
            <a:pPr marL="1785" indent="0">
              <a:spcBef>
                <a:spcPts val="0"/>
              </a:spcBef>
              <a:buNone/>
            </a:pPr>
            <a:r>
              <a:rPr lang="en-US" sz="2000" b="1" dirty="0"/>
              <a:t>    before: no </a:t>
            </a:r>
            <a:r>
              <a:rPr lang="en-US" sz="2000" b="1" dirty="0" err="1"/>
              <a:t>ip</a:t>
            </a:r>
            <a:r>
              <a:rPr lang="en-US" sz="2000" b="1" dirty="0"/>
              <a:t> access-list extended test</a:t>
            </a:r>
          </a:p>
          <a:p>
            <a:pPr marL="1785" indent="0">
              <a:spcBef>
                <a:spcPts val="0"/>
              </a:spcBef>
              <a:buNone/>
            </a:pPr>
            <a:r>
              <a:rPr lang="en-US" sz="2000" b="1" dirty="0"/>
              <a:t>    match: exact</a:t>
            </a:r>
          </a:p>
          <a:p>
            <a:pPr marL="1785" indent="0">
              <a:spcBef>
                <a:spcPts val="0"/>
              </a:spcBef>
              <a:buNone/>
            </a:pPr>
            <a:r>
              <a:rPr lang="en-US" sz="2000" b="1" dirty="0"/>
              <a:t>    provider: "{{ cli }}"</a:t>
            </a:r>
          </a:p>
          <a:p>
            <a:pPr marL="0" indent="0" fontAlgn="auto">
              <a:lnSpc>
                <a:spcPct val="100000"/>
              </a:lnSpc>
              <a:spcBef>
                <a:spcPts val="0"/>
              </a:spcBef>
              <a:spcAft>
                <a:spcPts val="0"/>
              </a:spcAft>
              <a:buSzTx/>
              <a:buNone/>
            </a:pP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Tree>
    <p:extLst>
      <p:ext uri="{BB962C8B-B14F-4D97-AF65-F5344CB8AC3E}">
        <p14:creationId xmlns:p14="http://schemas.microsoft.com/office/powerpoint/2010/main" val="18043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Tree>
    <p:extLst>
      <p:ext uri="{BB962C8B-B14F-4D97-AF65-F5344CB8AC3E}">
        <p14:creationId xmlns:p14="http://schemas.microsoft.com/office/powerpoint/2010/main" val="189210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employee record</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Kevin Kuhls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Network Engineer</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skill: Advanced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employed: True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certifications: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RS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DC</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CISSP</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VCP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languages: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err="1">
                <a:latin typeface="Courier" charset="0"/>
                <a:ea typeface="Courier" charset="0"/>
                <a:cs typeface="Courier" charset="0"/>
              </a:rPr>
              <a:t>perl</a:t>
            </a:r>
            <a:r>
              <a:rPr lang="en-US" sz="1600" dirty="0">
                <a:latin typeface="Courier" charset="0"/>
                <a:ea typeface="Courier" charset="0"/>
                <a:cs typeface="Courier" charset="0"/>
              </a:rPr>
              <a:t>: Novice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 Intermediate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education: |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BS in Computer Engineering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Tree>
    <p:extLst>
      <p:ext uri="{BB962C8B-B14F-4D97-AF65-F5344CB8AC3E}">
        <p14:creationId xmlns:p14="http://schemas.microsoft.com/office/powerpoint/2010/main" val="6267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42902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7" name="Title 6"/>
          <p:cNvSpPr>
            <a:spLocks noGrp="1"/>
          </p:cNvSpPr>
          <p:nvPr>
            <p:ph type="title"/>
          </p:nvPr>
        </p:nvSpPr>
        <p:spPr/>
        <p:txBody>
          <a:bodyPr/>
          <a:lstStyle/>
          <a:p>
            <a:pPr>
              <a:spcBef>
                <a:spcPts val="450"/>
              </a:spcBef>
            </a:pPr>
            <a:r>
              <a:rPr lang="en-US" dirty="0" smtClean="0">
                <a:solidFill>
                  <a:srgbClr val="676767"/>
                </a:solidFill>
              </a:rPr>
              <a:t>Configuration </a:t>
            </a:r>
            <a:r>
              <a:rPr lang="en-US" dirty="0">
                <a:solidFill>
                  <a:srgbClr val="676767"/>
                </a:solidFill>
              </a:rPr>
              <a:t>Management Today: CLI</a:t>
            </a:r>
          </a:p>
        </p:txBody>
      </p:sp>
    </p:spTree>
    <p:extLst>
      <p:ext uri="{BB962C8B-B14F-4D97-AF65-F5344CB8AC3E}">
        <p14:creationId xmlns:p14="http://schemas.microsoft.com/office/powerpoint/2010/main" val="21192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CLI automation?</a:t>
            </a:r>
          </a:p>
        </p:txBody>
      </p:sp>
      <p:sp>
        <p:nvSpPr>
          <p:cNvPr id="4" name="Footer Placeholder 3"/>
          <p:cNvSpPr>
            <a:spLocks noGrp="1"/>
          </p:cNvSpPr>
          <p:nvPr>
            <p:ph type="ftr" sz="quarter" idx="3"/>
          </p:nvPr>
        </p:nvSpPr>
        <p:spPr/>
        <p:txBody>
          <a:bodyPr/>
          <a:lstStyle/>
          <a:p>
            <a:r>
              <a:rPr lang="en-US" smtClean="0"/>
              <a:t>DEVNET1002</a:t>
            </a:r>
            <a:endParaRPr lang="en-US" dirty="0"/>
          </a:p>
        </p:txBody>
      </p:sp>
    </p:spTree>
    <p:extLst>
      <p:ext uri="{BB962C8B-B14F-4D97-AF65-F5344CB8AC3E}">
        <p14:creationId xmlns:p14="http://schemas.microsoft.com/office/powerpoint/2010/main" val="189454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99881" y="1837531"/>
            <a:ext cx="2870200" cy="1917700"/>
          </a:xfrm>
        </p:spPr>
      </p:pic>
      <p:sp>
        <p:nvSpPr>
          <p:cNvPr id="5" name="Text Placeholder 4"/>
          <p:cNvSpPr>
            <a:spLocks noGrp="1"/>
          </p:cNvSpPr>
          <p:nvPr>
            <p:ph sz="quarter" idx="11"/>
          </p:nvPr>
        </p:nvSpPr>
        <p:spPr>
          <a:xfrm>
            <a:off x="356616" y="1241425"/>
            <a:ext cx="4617720" cy="3097819"/>
          </a:xfrm>
        </p:spPr>
        <p:txBody>
          <a:body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a:p>
            <a:endParaRPr lang="en-US" dirty="0"/>
          </a:p>
        </p:txBody>
      </p:sp>
      <p:sp>
        <p:nvSpPr>
          <p:cNvPr id="16"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solidFill>
                  <a:srgbClr val="676767"/>
                </a:solidFill>
              </a:rPr>
              <a:t>APIs – Application Programming </a:t>
            </a:r>
            <a:r>
              <a:rPr lang="en-US" dirty="0" smtClean="0">
                <a:solidFill>
                  <a:srgbClr val="676767"/>
                </a:solidFill>
              </a:rPr>
              <a:t>Interfaces</a:t>
            </a:r>
            <a:endParaRPr lang="en-US" dirty="0"/>
          </a:p>
        </p:txBody>
      </p:sp>
      <p:sp>
        <p:nvSpPr>
          <p:cNvPr id="8" name="Text Placeholder 7"/>
          <p:cNvSpPr>
            <a:spLocks noGrp="1"/>
          </p:cNvSpPr>
          <p:nvPr>
            <p:ph type="body" sz="quarter" idx="12"/>
          </p:nvPr>
        </p:nvSpPr>
        <p:spPr/>
        <p:txBody>
          <a:bodyPr/>
          <a:lstStyle/>
          <a:p>
            <a:r>
              <a:rPr lang="en-US" i="1" dirty="0">
                <a:solidFill>
                  <a:srgbClr val="676767"/>
                </a:solidFill>
                <a:cs typeface="CiscoSans"/>
              </a:rPr>
              <a:t>“A </a:t>
            </a:r>
            <a:r>
              <a:rPr lang="en-US" b="1" i="1" dirty="0">
                <a:solidFill>
                  <a:srgbClr val="0070C0"/>
                </a:solidFill>
                <a:cs typeface="CiscoSans"/>
              </a:rPr>
              <a:t>set of Function Calls </a:t>
            </a:r>
            <a:r>
              <a:rPr lang="en-US" i="1" dirty="0">
                <a:solidFill>
                  <a:srgbClr val="676767"/>
                </a:solidFill>
                <a:cs typeface="CiscoSans"/>
              </a:rPr>
              <a:t>that allow talking to a system”</a:t>
            </a:r>
          </a:p>
          <a:p>
            <a:endParaRPr lang="en-US" dirty="0"/>
          </a:p>
        </p:txBody>
      </p:sp>
    </p:spTree>
    <p:extLst>
      <p:ext uri="{BB962C8B-B14F-4D97-AF65-F5344CB8AC3E}">
        <p14:creationId xmlns:p14="http://schemas.microsoft.com/office/powerpoint/2010/main" val="12165413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Content Placeholder 1"/>
          <p:cNvSpPr>
            <a:spLocks noGrp="1"/>
          </p:cNvSpPr>
          <p:nvPr>
            <p:ph type="body" sz="quarter" idx="13"/>
          </p:nvPr>
        </p:nvSpPr>
        <p:spPr>
          <a:xfrm>
            <a:off x="356617" y="1600200"/>
            <a:ext cx="6288024" cy="1733550"/>
          </a:xfrm>
        </p:spPr>
        <p:txBody>
          <a:bodyPr/>
          <a:lstStyle/>
          <a:p>
            <a:pPr marL="0" indent="0" fontAlgn="auto">
              <a:lnSpc>
                <a:spcPct val="100000"/>
              </a:lnSpc>
              <a:spcBef>
                <a:spcPts val="0"/>
              </a:spcBef>
              <a:spcAft>
                <a:spcPts val="0"/>
              </a:spcAft>
              <a:buSzTx/>
              <a:buNone/>
            </a:pPr>
            <a:endParaRPr lang="en-US" i="1" dirty="0" smtClean="0"/>
          </a:p>
          <a:p>
            <a:pPr marL="0" indent="0" fontAlgn="auto">
              <a:lnSpc>
                <a:spcPct val="100000"/>
              </a:lnSpc>
              <a:spcBef>
                <a:spcPts val="0"/>
              </a:spcBef>
              <a:spcAft>
                <a:spcPts val="0"/>
              </a:spcAft>
              <a:buSzTx/>
              <a:buNone/>
            </a:pPr>
            <a:r>
              <a:rPr lang="en-US" sz="2400" i="1" dirty="0" smtClean="0"/>
              <a:t>“</a:t>
            </a:r>
            <a:r>
              <a:rPr lang="en-US" sz="2400" i="1" dirty="0"/>
              <a:t>XML, JSON, YAML are </a:t>
            </a:r>
            <a:r>
              <a:rPr lang="en-US" sz="2400" b="1" i="1" dirty="0">
                <a:solidFill>
                  <a:srgbClr val="0070C0"/>
                </a:solidFill>
                <a:latin typeface="ArialMT" charset="0"/>
              </a:rPr>
              <a:t>Text-file formats </a:t>
            </a:r>
            <a:r>
              <a:rPr lang="en-US" sz="2400" i="1" dirty="0"/>
              <a:t>used to </a:t>
            </a:r>
            <a:r>
              <a:rPr lang="en-US" sz="2400" b="1" i="1" dirty="0">
                <a:solidFill>
                  <a:srgbClr val="0070C0"/>
                </a:solidFill>
                <a:latin typeface="ArialMT" charset="0"/>
              </a:rPr>
              <a:t>store structured data </a:t>
            </a:r>
            <a:r>
              <a:rPr lang="en-US" sz="2400" i="1" dirty="0"/>
              <a:t>for embedded and Web applications</a:t>
            </a:r>
            <a:r>
              <a:rPr lang="en-US" sz="24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idx="4294967295"/>
          </p:nvPr>
        </p:nvSpPr>
        <p:spPr>
          <a:xfrm>
            <a:off x="630238" y="219075"/>
            <a:ext cx="8513762" cy="765175"/>
          </a:xfrm>
        </p:spPr>
        <p:txBody>
          <a:bodyPr/>
          <a:lstStyle/>
          <a:p>
            <a:r>
              <a:rPr lang="en-US" dirty="0" smtClean="0"/>
              <a:t>Encoding Formats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6173" y="3813663"/>
            <a:ext cx="1168435" cy="397765"/>
          </a:xfrm>
          <a:prstGeom prst="rect">
            <a:avLst/>
          </a:prstGeom>
          <a:solidFill>
            <a:schemeClr val="tx1">
              <a:lumMod val="50000"/>
            </a:schemeClr>
          </a:solid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0693" y="569156"/>
            <a:ext cx="1203622" cy="1104321"/>
          </a:xfrm>
          <a:prstGeom prst="rect">
            <a:avLst/>
          </a:prstGeom>
          <a:solidFill>
            <a:schemeClr val="bg1"/>
          </a:solidFill>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3034" y="1781022"/>
            <a:ext cx="1894709" cy="1591556"/>
          </a:xfrm>
          <a:prstGeom prst="rect">
            <a:avLst/>
          </a:prstGeom>
        </p:spPr>
      </p:pic>
    </p:spTree>
    <p:extLst>
      <p:ext uri="{BB962C8B-B14F-4D97-AF65-F5344CB8AC3E}">
        <p14:creationId xmlns:p14="http://schemas.microsoft.com/office/powerpoint/2010/main" val="12842863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609578"/>
            <a:ext cx="1894709" cy="1591556"/>
          </a:xfrm>
          <a:prstGeom prst="rect">
            <a:avLst/>
          </a:prstGeom>
        </p:spPr>
      </p:pic>
      <p:sp>
        <p:nvSpPr>
          <p:cNvPr id="3" name="Title 2"/>
          <p:cNvSpPr>
            <a:spLocks noGrp="1"/>
          </p:cNvSpPr>
          <p:nvPr>
            <p:ph type="title"/>
          </p:nvPr>
        </p:nvSpPr>
        <p:spPr>
          <a:xfrm>
            <a:off x="296347" y="111103"/>
            <a:ext cx="8341142" cy="731456"/>
          </a:xfrm>
        </p:spPr>
        <p:txBody>
          <a:bodyPr/>
          <a:lstStyle/>
          <a:p>
            <a:r>
              <a:rPr lang="en-US" dirty="0"/>
              <a:t>XML vs JSON vs YAML</a:t>
            </a:r>
          </a:p>
        </p:txBody>
      </p:sp>
      <p:sp>
        <p:nvSpPr>
          <p:cNvPr id="7" name="Rectangle 6"/>
          <p:cNvSpPr/>
          <p:nvPr/>
        </p:nvSpPr>
        <p:spPr>
          <a:xfrm>
            <a:off x="354931" y="1853038"/>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080118"/>
            <a:ext cx="708963" cy="650473"/>
          </a:xfrm>
          <a:prstGeom prst="rect">
            <a:avLst/>
          </a:prstGeom>
          <a:solidFill>
            <a:schemeClr val="bg1"/>
          </a:solidFill>
        </p:spPr>
      </p:pic>
      <p:sp>
        <p:nvSpPr>
          <p:cNvPr id="23" name="Rectangle 22"/>
          <p:cNvSpPr/>
          <p:nvPr/>
        </p:nvSpPr>
        <p:spPr>
          <a:xfrm>
            <a:off x="3611806" y="1483897"/>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1860590"/>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142532"/>
            <a:ext cx="1168435" cy="397765"/>
          </a:xfrm>
          <a:prstGeom prst="rect">
            <a:avLst/>
          </a:prstGeom>
          <a:solidFill>
            <a:schemeClr val="tx1">
              <a:lumMod val="50000"/>
            </a:schemeClr>
          </a:solidFill>
        </p:spPr>
      </p:pic>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91328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Network Dude  </a:t>
            </a:r>
            <a:r>
              <a:rPr lang="en-US" sz="2800" dirty="0"/>
              <a:t>How to get started with API's,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smtClean="0"/>
              <a:t>Kevin </a:t>
            </a:r>
            <a:r>
              <a:rPr lang="en-US" dirty="0"/>
              <a:t>Kuhls,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1580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 xmlns:a16="http://schemas.microsoft.com/office/drawing/2014/main" val="20000"/>
                    </a:ext>
                  </a:extLst>
                </a:gridCol>
                <a:gridCol w="5409097">
                  <a:extLst>
                    <a:ext uri="{9D8B030D-6E8A-4147-A177-3AD203B41FA5}">
                      <a16:colId xmlns="" xmlns:a16="http://schemas.microsoft.com/office/drawing/2014/main" val="20001"/>
                    </a:ext>
                  </a:extLst>
                </a:gridCol>
              </a:tblGrid>
              <a:tr h="380877">
                <a:tc>
                  <a:txBody>
                    <a:bodyPr/>
                    <a:lstStyle/>
                    <a:p>
                      <a:r>
                        <a:rPr lang="en-US" sz="1900" dirty="0"/>
                        <a:t>Main Operations</a:t>
                      </a:r>
                    </a:p>
                  </a:txBody>
                  <a:tcPr marL="91392" marR="91392" marT="45696" marB="45696"/>
                </a:tc>
                <a:tc>
                  <a:txBody>
                    <a:bodyPr/>
                    <a:lstStyle/>
                    <a:p>
                      <a:r>
                        <a:rPr lang="en-US" sz="1900" dirty="0"/>
                        <a:t>Description</a:t>
                      </a:r>
                    </a:p>
                  </a:txBody>
                  <a:tcPr marL="91392" marR="91392" marT="45696" marB="45696"/>
                </a:tc>
                <a:extLst>
                  <a:ext uri="{0D108BD9-81ED-4DB2-BD59-A6C34878D82A}">
                    <a16:rowId xmlns="" xmlns:a16="http://schemas.microsoft.com/office/drawing/2014/main" val="10000"/>
                  </a:ext>
                </a:extLst>
              </a:tr>
              <a:tr h="319992">
                <a:tc>
                  <a:txBody>
                    <a:bodyPr/>
                    <a:lstStyle/>
                    <a:p>
                      <a:r>
                        <a:rPr lang="en-US" sz="1500" b="1" kern="1200" dirty="0">
                          <a:solidFill>
                            <a:srgbClr val="0070C0"/>
                          </a:solidFill>
                          <a:latin typeface="+mn-lt"/>
                          <a:ea typeface="+mn-ea"/>
                          <a:cs typeface="+mn-cs"/>
                        </a:rPr>
                        <a:t>&lt;get&gt;                   </a:t>
                      </a:r>
                      <a:r>
                        <a:rPr lang="en-US" sz="1200" kern="1200" dirty="0">
                          <a:solidFill>
                            <a:schemeClr val="dk1"/>
                          </a:solidFill>
                          <a:latin typeface="+mn-lt"/>
                          <a:ea typeface="+mn-ea"/>
                          <a:cs typeface="+mn-cs"/>
                        </a:rPr>
                        <a:t>(close to ‘show ?’) </a:t>
                      </a:r>
                    </a:p>
                  </a:txBody>
                  <a:tcPr marL="91392" marR="91392" marT="45696" marB="45696"/>
                </a:tc>
                <a:tc>
                  <a:txBody>
                    <a:bodyPr/>
                    <a:lstStyle/>
                    <a:p>
                      <a:r>
                        <a:rPr lang="en-US" sz="1200" dirty="0"/>
                        <a:t>Retrieve running configuration and device state information</a:t>
                      </a:r>
                    </a:p>
                  </a:txBody>
                  <a:tcPr marL="91392" marR="91392" marT="45696" marB="45696"/>
                </a:tc>
                <a:extLst>
                  <a:ext uri="{0D108BD9-81ED-4DB2-BD59-A6C34878D82A}">
                    <a16:rowId xmlns="" xmlns:a16="http://schemas.microsoft.com/office/drawing/2014/main"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&lt;get-</a:t>
                      </a:r>
                      <a:r>
                        <a:rPr lang="en-US" sz="1500" b="1" dirty="0" err="1">
                          <a:solidFill>
                            <a:srgbClr val="0070C0"/>
                          </a:solidFill>
                        </a:rPr>
                        <a:t>config</a:t>
                      </a:r>
                      <a:r>
                        <a:rPr lang="en-US" sz="1500" b="1" dirty="0">
                          <a:solidFill>
                            <a:srgbClr val="0070C0"/>
                          </a:solidFill>
                        </a:rPr>
                        <a:t>&gt;     </a:t>
                      </a:r>
                      <a:r>
                        <a:rPr lang="en-US" sz="1200" kern="1200" dirty="0">
                          <a:solidFill>
                            <a:schemeClr val="dk1"/>
                          </a:solidFill>
                          <a:latin typeface="+mn-lt"/>
                          <a:ea typeface="+mn-ea"/>
                          <a:cs typeface="+mn-cs"/>
                        </a:rPr>
                        <a:t>(close to ‘show run’)</a:t>
                      </a:r>
                    </a:p>
                  </a:txBody>
                  <a:tcPr marL="91392" marR="91392" marT="45696" marB="45696"/>
                </a:tc>
                <a:tc>
                  <a:txBody>
                    <a:bodyPr/>
                    <a:lstStyle/>
                    <a:p>
                      <a:r>
                        <a:rPr lang="en-US" sz="1200" dirty="0"/>
                        <a:t>Retrieve all or part of specified configuration</a:t>
                      </a:r>
                      <a:r>
                        <a:rPr lang="en-US" sz="1200" baseline="0" dirty="0"/>
                        <a:t> </a:t>
                      </a:r>
                      <a:r>
                        <a:rPr lang="en-US" sz="1200" baseline="0" dirty="0" err="1"/>
                        <a:t>datastore</a:t>
                      </a:r>
                      <a:endParaRPr lang="en-US" sz="1200" dirty="0"/>
                    </a:p>
                  </a:txBody>
                  <a:tcPr marL="91392" marR="91392" marT="45696" marB="45696"/>
                </a:tc>
                <a:extLst>
                  <a:ext uri="{0D108BD9-81ED-4DB2-BD59-A6C34878D82A}">
                    <a16:rowId xmlns="" xmlns:a16="http://schemas.microsoft.com/office/drawing/2014/main"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&lt;edit-</a:t>
                      </a:r>
                      <a:r>
                        <a:rPr lang="en-US" sz="1500" b="1" dirty="0" err="1">
                          <a:solidFill>
                            <a:srgbClr val="0070C0"/>
                          </a:solidFill>
                        </a:rPr>
                        <a:t>config</a:t>
                      </a:r>
                      <a:r>
                        <a:rPr lang="en-US" sz="1500" b="1" dirty="0">
                          <a:solidFill>
                            <a:srgbClr val="0070C0"/>
                          </a:solidFill>
                        </a:rPr>
                        <a:t>&gt;        </a:t>
                      </a:r>
                      <a:r>
                        <a:rPr kumimoji="0" lang="en-US" sz="1200" b="0" i="0" u="none" strike="noStrike" kern="1200" cap="none" spc="0" normalizeH="0" baseline="0" noProof="0" dirty="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a:ln>
                            <a:noFill/>
                          </a:ln>
                          <a:solidFill>
                            <a:srgbClr val="676767"/>
                          </a:solidFill>
                          <a:effectLst/>
                          <a:uLnTx/>
                          <a:uFillTx/>
                          <a:latin typeface="+mn-lt"/>
                          <a:ea typeface="+mn-ea"/>
                          <a:cs typeface="+mn-cs"/>
                        </a:rPr>
                        <a:t>conf</a:t>
                      </a:r>
                      <a:r>
                        <a:rPr kumimoji="0" lang="en-US" sz="1200" b="0" i="0" u="none" strike="noStrike" kern="1200" cap="none" spc="0" normalizeH="0" baseline="0" noProof="0" dirty="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a:t>Loads all or part of a configuration</a:t>
                      </a:r>
                      <a:r>
                        <a:rPr lang="en-US" sz="1200" baseline="0" dirty="0"/>
                        <a:t> to the specified configuration </a:t>
                      </a:r>
                      <a:r>
                        <a:rPr lang="en-US" sz="1200" baseline="0" dirty="0" err="1"/>
                        <a:t>datastore</a:t>
                      </a:r>
                      <a:endParaRPr lang="en-US" sz="1200" dirty="0"/>
                    </a:p>
                  </a:txBody>
                  <a:tcPr marL="91392" marR="91392" marT="45696" marB="45696"/>
                </a:tc>
                <a:extLst>
                  <a:ext uri="{0D108BD9-81ED-4DB2-BD59-A6C34878D82A}">
                    <a16:rowId xmlns="" xmlns:a16="http://schemas.microsoft.com/office/drawing/2014/main"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 xmlns:a16="http://schemas.microsoft.com/office/drawing/2014/main" val="20000"/>
                    </a:ext>
                  </a:extLst>
                </a:gridCol>
                <a:gridCol w="5409097">
                  <a:extLst>
                    <a:ext uri="{9D8B030D-6E8A-4147-A177-3AD203B41FA5}">
                      <a16:colId xmlns="" xmlns:a16="http://schemas.microsoft.com/office/drawing/2014/main" val="20001"/>
                    </a:ext>
                  </a:extLst>
                </a:gridCol>
              </a:tblGrid>
              <a:tr h="365712">
                <a:tc>
                  <a:txBody>
                    <a:bodyPr/>
                    <a:lstStyle/>
                    <a:p>
                      <a:r>
                        <a:rPr lang="en-US" sz="1800" dirty="0"/>
                        <a:t>Other Operations</a:t>
                      </a:r>
                    </a:p>
                  </a:txBody>
                  <a:tcPr marL="91392" marR="91392" marT="45696" marB="45696"/>
                </a:tc>
                <a:tc>
                  <a:txBody>
                    <a:bodyPr/>
                    <a:lstStyle/>
                    <a:p>
                      <a:r>
                        <a:rPr lang="en-US" sz="1800" dirty="0"/>
                        <a:t>Description</a:t>
                      </a:r>
                    </a:p>
                  </a:txBody>
                  <a:tcPr marL="91392" marR="91392" marT="45696" marB="45696"/>
                </a:tc>
                <a:extLst>
                  <a:ext uri="{0D108BD9-81ED-4DB2-BD59-A6C34878D82A}">
                    <a16:rowId xmlns="" xmlns:a16="http://schemas.microsoft.com/office/drawing/2014/main"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&lt;copy-</a:t>
                      </a:r>
                      <a:r>
                        <a:rPr lang="en-US" sz="1400" kern="1200" dirty="0" err="1">
                          <a:solidFill>
                            <a:schemeClr val="dk1"/>
                          </a:solidFill>
                          <a:latin typeface="+mn-lt"/>
                          <a:ea typeface="+mn-ea"/>
                          <a:cs typeface="+mn-cs"/>
                        </a:rPr>
                        <a:t>config</a:t>
                      </a:r>
                      <a:r>
                        <a:rPr lang="en-US" sz="1400" kern="1200" dirty="0">
                          <a:solidFill>
                            <a:schemeClr val="dk1"/>
                          </a:solidFill>
                          <a:latin typeface="+mn-lt"/>
                          <a:ea typeface="+mn-ea"/>
                          <a:cs typeface="+mn-cs"/>
                        </a:rPr>
                        <a:t>&gt;</a:t>
                      </a:r>
                    </a:p>
                  </a:txBody>
                  <a:tcPr marL="91392" marR="91392" marT="45696" marB="45696"/>
                </a:tc>
                <a:tc>
                  <a:txBody>
                    <a:bodyPr/>
                    <a:lstStyle/>
                    <a:p>
                      <a:r>
                        <a:rPr lang="en-US" sz="1100" dirty="0"/>
                        <a:t>Replace an entire configuration </a:t>
                      </a:r>
                      <a:r>
                        <a:rPr lang="en-US" sz="1100" dirty="0" err="1"/>
                        <a:t>datastore</a:t>
                      </a:r>
                      <a:r>
                        <a:rPr lang="en-US" sz="1100" dirty="0"/>
                        <a:t> with another</a:t>
                      </a:r>
                    </a:p>
                  </a:txBody>
                  <a:tcPr marL="91392" marR="91392" marT="45696" marB="45696"/>
                </a:tc>
                <a:extLst>
                  <a:ext uri="{0D108BD9-81ED-4DB2-BD59-A6C34878D82A}">
                    <a16:rowId xmlns="" xmlns:a16="http://schemas.microsoft.com/office/drawing/2014/main" val="10003"/>
                  </a:ext>
                </a:extLst>
              </a:tr>
              <a:tr h="308562">
                <a:tc>
                  <a:txBody>
                    <a:bodyPr/>
                    <a:lstStyle/>
                    <a:p>
                      <a:r>
                        <a:rPr lang="en-US" sz="1400" dirty="0"/>
                        <a:t>&lt;delete-</a:t>
                      </a:r>
                      <a:r>
                        <a:rPr lang="en-US" sz="1400" dirty="0" err="1"/>
                        <a:t>config</a:t>
                      </a:r>
                      <a:r>
                        <a:rPr lang="en-US" sz="1400" dirty="0"/>
                        <a:t>&gt;</a:t>
                      </a:r>
                    </a:p>
                  </a:txBody>
                  <a:tcPr marL="91392" marR="91392" marT="45696" marB="45696"/>
                </a:tc>
                <a:tc>
                  <a:txBody>
                    <a:bodyPr/>
                    <a:lstStyle/>
                    <a:p>
                      <a:r>
                        <a:rPr lang="en-US" sz="1100" dirty="0"/>
                        <a:t>Delete</a:t>
                      </a:r>
                      <a:r>
                        <a:rPr lang="en-US" sz="1100" baseline="0" dirty="0"/>
                        <a:t> a configuration </a:t>
                      </a:r>
                      <a:r>
                        <a:rPr lang="en-US" sz="1100" baseline="0" dirty="0" err="1"/>
                        <a:t>datastore</a:t>
                      </a:r>
                      <a:endParaRPr lang="en-US" sz="1100" dirty="0"/>
                    </a:p>
                  </a:txBody>
                  <a:tcPr marL="91392" marR="91392" marT="45696" marB="45696"/>
                </a:tc>
                <a:extLst>
                  <a:ext uri="{0D108BD9-81ED-4DB2-BD59-A6C34878D82A}">
                    <a16:rowId xmlns="" xmlns:a16="http://schemas.microsoft.com/office/drawing/2014/main" val="10004"/>
                  </a:ext>
                </a:extLst>
              </a:tr>
              <a:tr h="308562">
                <a:tc>
                  <a:txBody>
                    <a:bodyPr/>
                    <a:lstStyle/>
                    <a:p>
                      <a:r>
                        <a:rPr lang="en-US" sz="1400" dirty="0"/>
                        <a:t>&lt;commit&gt;</a:t>
                      </a:r>
                    </a:p>
                  </a:txBody>
                  <a:tcPr marL="91392" marR="91392" marT="45696" marB="45696"/>
                </a:tc>
                <a:tc>
                  <a:txBody>
                    <a:bodyPr/>
                    <a:lstStyle/>
                    <a:p>
                      <a:r>
                        <a:rPr lang="en-US" sz="1100" dirty="0"/>
                        <a:t>Copy candidate </a:t>
                      </a:r>
                      <a:r>
                        <a:rPr lang="en-US" sz="1100" dirty="0" err="1"/>
                        <a:t>datastore</a:t>
                      </a:r>
                      <a:r>
                        <a:rPr lang="en-US" sz="1100" dirty="0"/>
                        <a:t> to running </a:t>
                      </a:r>
                      <a:r>
                        <a:rPr lang="en-US" sz="1100" dirty="0" err="1"/>
                        <a:t>datastore</a:t>
                      </a:r>
                      <a:r>
                        <a:rPr lang="en-US" sz="1100" dirty="0"/>
                        <a:t> (ex: XR)</a:t>
                      </a:r>
                    </a:p>
                  </a:txBody>
                  <a:tcPr marL="91392" marR="91392" marT="45696" marB="45696"/>
                </a:tc>
                <a:extLst>
                  <a:ext uri="{0D108BD9-81ED-4DB2-BD59-A6C34878D82A}">
                    <a16:rowId xmlns="" xmlns:a16="http://schemas.microsoft.com/office/drawing/2014/main" val="10005"/>
                  </a:ext>
                </a:extLst>
              </a:tr>
              <a:tr h="308562">
                <a:tc>
                  <a:txBody>
                    <a:bodyPr/>
                    <a:lstStyle/>
                    <a:p>
                      <a:r>
                        <a:rPr lang="en-US" sz="1400" dirty="0"/>
                        <a:t>&lt;lock&gt; / &lt;unlock&gt;</a:t>
                      </a:r>
                    </a:p>
                  </a:txBody>
                  <a:tcPr marL="91392" marR="91392" marT="45696" marB="45696"/>
                </a:tc>
                <a:tc>
                  <a:txBody>
                    <a:bodyPr/>
                    <a:lstStyle/>
                    <a:p>
                      <a:r>
                        <a:rPr lang="en-US" sz="1100" dirty="0"/>
                        <a:t>Lock or unlock the entire configuration </a:t>
                      </a:r>
                      <a:r>
                        <a:rPr lang="en-US" sz="1100" dirty="0" err="1"/>
                        <a:t>datastore</a:t>
                      </a:r>
                      <a:r>
                        <a:rPr lang="en-US" sz="1100" dirty="0"/>
                        <a:t> system</a:t>
                      </a:r>
                    </a:p>
                  </a:txBody>
                  <a:tcPr marL="91392" marR="91392" marT="45696" marB="45696"/>
                </a:tc>
                <a:extLst>
                  <a:ext uri="{0D108BD9-81ED-4DB2-BD59-A6C34878D82A}">
                    <a16:rowId xmlns="" xmlns:a16="http://schemas.microsoft.com/office/drawing/2014/main" val="10007"/>
                  </a:ext>
                </a:extLst>
              </a:tr>
              <a:tr h="308562">
                <a:tc>
                  <a:txBody>
                    <a:bodyPr/>
                    <a:lstStyle/>
                    <a:p>
                      <a:r>
                        <a:rPr lang="en-US" sz="1400" dirty="0"/>
                        <a:t>&lt;close-session&gt;</a:t>
                      </a:r>
                    </a:p>
                  </a:txBody>
                  <a:tcPr marL="91392" marR="91392" marT="45696" marB="45696"/>
                </a:tc>
                <a:tc>
                  <a:txBody>
                    <a:bodyPr/>
                    <a:lstStyle/>
                    <a:p>
                      <a:r>
                        <a:rPr lang="en-US" sz="1100" dirty="0"/>
                        <a:t>Graceful termination of NETCONF</a:t>
                      </a:r>
                      <a:r>
                        <a:rPr lang="en-US" sz="1100" baseline="0" dirty="0"/>
                        <a:t> session</a:t>
                      </a:r>
                      <a:endParaRPr lang="en-US" sz="1100" dirty="0"/>
                    </a:p>
                  </a:txBody>
                  <a:tcPr marL="91392" marR="91392" marT="45696" marB="45696"/>
                </a:tc>
                <a:extLst>
                  <a:ext uri="{0D108BD9-81ED-4DB2-BD59-A6C34878D82A}">
                    <a16:rowId xmlns="" xmlns:a16="http://schemas.microsoft.com/office/drawing/2014/main" val="10008"/>
                  </a:ext>
                </a:extLst>
              </a:tr>
              <a:tr h="308562">
                <a:tc>
                  <a:txBody>
                    <a:bodyPr/>
                    <a:lstStyle/>
                    <a:p>
                      <a:r>
                        <a:rPr lang="en-US" sz="1400" dirty="0"/>
                        <a:t>&lt;kill-session&gt;</a:t>
                      </a:r>
                    </a:p>
                  </a:txBody>
                  <a:tcPr marL="91392" marR="91392" marT="45696" marB="45696"/>
                </a:tc>
                <a:tc>
                  <a:txBody>
                    <a:bodyPr/>
                    <a:lstStyle/>
                    <a:p>
                      <a:r>
                        <a:rPr lang="en-US" sz="1100" dirty="0"/>
                        <a:t>Forced termination of NETCONF session</a:t>
                      </a:r>
                    </a:p>
                  </a:txBody>
                  <a:tcPr marL="91392" marR="91392" marT="45696" marB="45696"/>
                </a:tc>
                <a:extLst>
                  <a:ext uri="{0D108BD9-81ED-4DB2-BD59-A6C34878D82A}">
                    <a16:rowId xmlns="" xmlns:a16="http://schemas.microsoft.com/office/drawing/2014/main"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94935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722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8102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88696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028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09028" y="1011512"/>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27796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92817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load new </a:t>
            </a:r>
            <a:r>
              <a:rPr lang="en-US" b="1" dirty="0" err="1"/>
              <a:t>acl</a:t>
            </a:r>
            <a:r>
              <a:rPr lang="en-US" b="1" dirty="0"/>
              <a:t> into device</a:t>
            </a:r>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Tree>
    <p:extLst>
      <p:ext uri="{BB962C8B-B14F-4D97-AF65-F5344CB8AC3E}">
        <p14:creationId xmlns:p14="http://schemas.microsoft.com/office/powerpoint/2010/main" val="158950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2976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26277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smtClean="0"/>
              <a:t>DEVNET1002</a:t>
            </a:r>
            <a:endParaRPr lang="en-US" dirty="0"/>
          </a:p>
        </p:txBody>
      </p:sp>
    </p:spTree>
    <p:extLst>
      <p:ext uri="{BB962C8B-B14F-4D97-AF65-F5344CB8AC3E}">
        <p14:creationId xmlns:p14="http://schemas.microsoft.com/office/powerpoint/2010/main" val="139289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Abstraction</a:t>
            </a:r>
          </a:p>
        </p:txBody>
      </p:sp>
      <p:sp>
        <p:nvSpPr>
          <p:cNvPr id="4" name="Footer Placeholder 3"/>
          <p:cNvSpPr>
            <a:spLocks noGrp="1"/>
          </p:cNvSpPr>
          <p:nvPr>
            <p:ph type="ftr" sz="quarter" idx="3"/>
          </p:nvPr>
        </p:nvSpPr>
        <p:spPr/>
        <p:txBody>
          <a:bodyPr/>
          <a:lstStyle/>
          <a:p>
            <a:r>
              <a:rPr lang="en-US" smtClean="0"/>
              <a:t>DEVNET1002</a:t>
            </a:r>
            <a:endParaRPr lang="en-US" dirty="0"/>
          </a:p>
        </p:txBody>
      </p:sp>
    </p:spTree>
    <p:extLst>
      <p:ext uri="{BB962C8B-B14F-4D97-AF65-F5344CB8AC3E}">
        <p14:creationId xmlns:p14="http://schemas.microsoft.com/office/powerpoint/2010/main" val="15914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6" name="Text Placeholder 5"/>
          <p:cNvSpPr>
            <a:spLocks noGrp="1"/>
          </p:cNvSpPr>
          <p:nvPr>
            <p:ph type="body" sz="quarter" idx="14"/>
          </p:nvPr>
        </p:nvSpPr>
        <p:spPr/>
        <p:txBody>
          <a:bodyPr/>
          <a:lstStyle/>
          <a:p>
            <a:r>
              <a:rPr lang="en-US" dirty="0" err="1"/>
              <a:t>Kief</a:t>
            </a:r>
            <a:r>
              <a:rPr lang="en-US" dirty="0"/>
              <a:t> </a:t>
            </a:r>
            <a:r>
              <a:rPr lang="en-US" dirty="0" smtClean="0"/>
              <a:t>Morris, </a:t>
            </a:r>
            <a:r>
              <a:rPr lang="en-US" i="1" dirty="0" smtClean="0"/>
              <a:t>Infrastructure as </a:t>
            </a:r>
            <a:r>
              <a:rPr lang="en-US" i="1" dirty="0"/>
              <a:t>Code</a:t>
            </a:r>
          </a:p>
          <a:p>
            <a:endParaRPr lang="en-US" dirty="0"/>
          </a:p>
        </p:txBody>
      </p:sp>
      <p:sp>
        <p:nvSpPr>
          <p:cNvPr id="5" name="Text Placeholder 4"/>
          <p:cNvSpPr>
            <a:spLocks noGrp="1"/>
          </p:cNvSpPr>
          <p:nvPr>
            <p:ph type="body" sz="quarter" idx="13"/>
          </p:nvPr>
        </p:nvSpPr>
        <p:spPr>
          <a:xfrm>
            <a:off x="356616" y="1027176"/>
            <a:ext cx="7795985" cy="1733550"/>
          </a:xfrm>
        </p:spPr>
        <p:txBody>
          <a:bodyPr/>
          <a:lstStyle/>
          <a:p>
            <a:r>
              <a:rPr lang="en-US" dirty="0" smtClean="0"/>
              <a:t>“</a:t>
            </a:r>
            <a:r>
              <a:rPr lang="en-US" dirty="0"/>
              <a:t>The enabling idea of infrastructure as code is that the systems and devices which </a:t>
            </a:r>
            <a:r>
              <a:rPr lang="en-US" dirty="0" smtClean="0"/>
              <a:t>are used </a:t>
            </a:r>
            <a:r>
              <a:rPr lang="en-US" dirty="0"/>
              <a:t>to run software can be treated as if they, themselves, are software</a:t>
            </a:r>
            <a:r>
              <a:rPr lang="en-US" dirty="0" smtClean="0"/>
              <a:t>.“</a:t>
            </a:r>
          </a:p>
        </p:txBody>
      </p:sp>
    </p:spTree>
    <p:extLst>
      <p:ext uri="{BB962C8B-B14F-4D97-AF65-F5344CB8AC3E}">
        <p14:creationId xmlns:p14="http://schemas.microsoft.com/office/powerpoint/2010/main" val="10295165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a:t>Infrastructure as </a:t>
            </a:r>
            <a:r>
              <a:rPr lang="en-US" dirty="0" smtClean="0"/>
              <a:t>Code Example</a:t>
            </a:r>
            <a:endParaRPr lang="en-US" dirty="0"/>
          </a:p>
        </p:txBody>
      </p:sp>
      <p:sp>
        <p:nvSpPr>
          <p:cNvPr id="9" name="Content Placeholder 8"/>
          <p:cNvSpPr>
            <a:spLocks noGrp="1"/>
          </p:cNvSpPr>
          <p:nvPr>
            <p:ph sz="quarter" idx="11"/>
          </p:nvPr>
        </p:nvSpPr>
        <p:spPr>
          <a:xfrm>
            <a:off x="356616" y="1241425"/>
            <a:ext cx="8513064" cy="3324479"/>
          </a:xfrm>
        </p:spPr>
        <p:txBody>
          <a:bodyPr/>
          <a:lstStyle/>
          <a:p>
            <a:pPr marL="1785" indent="0">
              <a:lnSpc>
                <a:spcPct val="100000"/>
              </a:lnSpc>
              <a:spcBef>
                <a:spcPts val="0"/>
              </a:spcBef>
              <a:buNone/>
            </a:pPr>
            <a:r>
              <a:rPr lang="is-IS" sz="1400" b="1" dirty="0" smtClean="0">
                <a:solidFill>
                  <a:srgbClr val="00B0F0"/>
                </a:solidFill>
              </a:rPr>
              <a:t>fabric</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vrf_name</a:t>
            </a:r>
            <a:r>
              <a:rPr lang="is-IS" sz="1400" b="1" dirty="0"/>
              <a:t>: </a:t>
            </a:r>
            <a:r>
              <a:rPr lang="is-IS" sz="1400" b="1" dirty="0">
                <a:solidFill>
                  <a:srgbClr val="00B050"/>
                </a:solidFill>
              </a:rPr>
              <a:t>VRF-DEVELOPMENT</a:t>
            </a: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a:solidFill>
                  <a:srgbClr val="00B050"/>
                </a:solidFill>
              </a:rPr>
              <a:t>103</a:t>
            </a:r>
          </a:p>
          <a:p>
            <a:pPr marL="1785" indent="0">
              <a:lnSpc>
                <a:spcPct val="100000"/>
              </a:lnSpc>
              <a:spcBef>
                <a:spcPts val="0"/>
              </a:spcBef>
              <a:buNone/>
            </a:pPr>
            <a:r>
              <a:rPr lang="is-IS" sz="1400" b="1" dirty="0"/>
              <a:t>    </a:t>
            </a:r>
            <a:r>
              <a:rPr lang="is-IS" sz="1400" b="1" dirty="0" smtClean="0">
                <a:solidFill>
                  <a:srgbClr val="00B0F0"/>
                </a:solidFill>
              </a:rPr>
              <a:t>ints</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a:solidFill>
                  <a:srgbClr val="00B050"/>
                </a:solidFill>
              </a:rPr>
              <a:t>3240</a:t>
            </a: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"10_103_240_0-DATA"</a:t>
            </a:r>
          </a:p>
          <a:p>
            <a:pPr marL="1785" indent="0">
              <a:lnSpc>
                <a:spcPct val="100000"/>
              </a:lnSpc>
              <a:spcBef>
                <a:spcPts val="0"/>
              </a:spcBef>
              <a:buNone/>
            </a:pPr>
            <a:r>
              <a:rPr lang="is-IS" sz="1400" b="1" dirty="0"/>
              <a:t>        </a:t>
            </a:r>
            <a:r>
              <a:rPr lang="is-IS" sz="1400" b="1" dirty="0" smtClean="0">
                <a:solidFill>
                  <a:srgbClr val="00B0F0"/>
                </a:solidFill>
              </a:rPr>
              <a:t>subnet</a:t>
            </a:r>
            <a:r>
              <a:rPr lang="is-IS" sz="1400" b="1" dirty="0" smtClean="0"/>
              <a:t>: "</a:t>
            </a:r>
            <a:r>
              <a:rPr lang="is-IS" sz="1400" b="1" dirty="0">
                <a:solidFill>
                  <a:srgbClr val="00B050"/>
                </a:solidFill>
              </a:rPr>
              <a:t> </a:t>
            </a:r>
            <a:r>
              <a:rPr lang="is-IS" sz="1400" b="1" dirty="0" smtClean="0">
                <a:solidFill>
                  <a:srgbClr val="00B050"/>
                </a:solidFill>
              </a:rPr>
              <a:t>10.103.240.0/24</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vrf_name</a:t>
            </a:r>
            <a:r>
              <a:rPr lang="is-IS" sz="1400" b="1" dirty="0"/>
              <a:t>: </a:t>
            </a:r>
            <a:r>
              <a:rPr lang="is-IS" sz="1400" b="1" dirty="0" smtClean="0">
                <a:solidFill>
                  <a:srgbClr val="00B050"/>
                </a:solidFill>
              </a:rPr>
              <a:t>VRF-EMPLOYEE</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smtClean="0">
                <a:solidFill>
                  <a:srgbClr val="00B050"/>
                </a:solidFill>
              </a:rPr>
              <a:t>101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ints</a:t>
            </a:r>
            <a:r>
              <a:rPr lang="is-IS" sz="1400" b="1" dirty="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1240</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a:t>
            </a:r>
            <a:r>
              <a:rPr lang="is-IS" sz="1400" b="1" dirty="0" smtClean="0">
                <a:solidFill>
                  <a:srgbClr val="00B050"/>
                </a:solidFill>
              </a:rPr>
              <a:t>10_101_240_0-DATA</a:t>
            </a:r>
            <a:r>
              <a:rPr lang="is-IS" sz="1400" b="1" dirty="0">
                <a:solidFill>
                  <a:srgbClr val="00B050"/>
                </a:solidFill>
              </a:rPr>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10.103.240.0/24</a:t>
            </a:r>
            <a:r>
              <a:rPr lang="is-IS" sz="1400" b="1" dirty="0" smtClean="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smtClean="0">
                <a:solidFill>
                  <a:srgbClr val="00B050"/>
                </a:solidFill>
              </a:rPr>
              <a:t>10_101_241_0-VOICE</a:t>
            </a:r>
            <a:r>
              <a:rPr lang="is-IS" sz="1400" b="1" dirty="0"/>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10.101.241.0/24</a:t>
            </a:r>
            <a:r>
              <a:rPr lang="is-IS" sz="1400" b="1" dirty="0"/>
              <a:t>”</a:t>
            </a:r>
          </a:p>
          <a:p>
            <a:pPr marL="1785" indent="0">
              <a:lnSpc>
                <a:spcPct val="100000"/>
              </a:lnSpc>
              <a:spcBef>
                <a:spcPts val="0"/>
              </a:spcBef>
              <a:buNone/>
            </a:pPr>
            <a:endParaRPr lang="is-IS" sz="1200" b="1" dirty="0"/>
          </a:p>
          <a:p>
            <a:pPr marL="1785" indent="0">
              <a:lnSpc>
                <a:spcPct val="100000"/>
              </a:lnSpc>
              <a:spcBef>
                <a:spcPts val="0"/>
              </a:spcBef>
              <a:buNone/>
            </a:pPr>
            <a:endParaRPr lang="is-IS" sz="1200" b="1" dirty="0"/>
          </a:p>
        </p:txBody>
      </p:sp>
      <p:sp>
        <p:nvSpPr>
          <p:cNvPr id="4" name="Text Placeholder 3"/>
          <p:cNvSpPr>
            <a:spLocks noGrp="1"/>
          </p:cNvSpPr>
          <p:nvPr>
            <p:ph type="body" sz="quarter" idx="12"/>
          </p:nvPr>
        </p:nvSpPr>
        <p:spPr/>
        <p:txBody>
          <a:bodyPr/>
          <a:lstStyle/>
          <a:p>
            <a:r>
              <a:rPr lang="en-US" dirty="0"/>
              <a:t>V</a:t>
            </a:r>
            <a:r>
              <a:rPr lang="en-US" dirty="0" smtClean="0"/>
              <a:t>ariable structure to represent Campus Fabric</a:t>
            </a:r>
            <a:endParaRPr lang="en-US" dirty="0"/>
          </a:p>
        </p:txBody>
      </p:sp>
    </p:spTree>
    <p:extLst>
      <p:ext uri="{BB962C8B-B14F-4D97-AF65-F5344CB8AC3E}">
        <p14:creationId xmlns:p14="http://schemas.microsoft.com/office/powerpoint/2010/main" val="6143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Cisco </a:t>
            </a:r>
            <a:r>
              <a:rPr lang="en-US" dirty="0" err="1"/>
              <a:t>Config</a:t>
            </a:r>
            <a:r>
              <a:rPr lang="en-US" dirty="0"/>
              <a:t> Repository</a:t>
            </a:r>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232495"/>
            <a:ext cx="8513763" cy="3089672"/>
          </a:xfrm>
        </p:spPr>
      </p:pic>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9727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Cisco Configuration Repository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7311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endParaRPr lang="en-US" sz="1400" dirty="0"/>
          </a:p>
          <a:p>
            <a:pPr marL="0" lvl="0" indent="0" fontAlgn="auto">
              <a:lnSpc>
                <a:spcPct val="100000"/>
              </a:lnSpc>
              <a:spcBef>
                <a:spcPts val="0"/>
              </a:spcBef>
              <a:spcAft>
                <a:spcPts val="0"/>
              </a:spcAft>
              <a:buSzTx/>
              <a:buNone/>
            </a:pPr>
            <a:r>
              <a:rPr lang="en-US" sz="1400" dirty="0" smtClean="0"/>
              <a:t>Source </a:t>
            </a:r>
            <a:r>
              <a:rPr lang="en-US" sz="1400" dirty="0"/>
              <a:t>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5"/>
              </a:rPr>
              <a:t>https://</a:t>
            </a:r>
            <a:r>
              <a:rPr lang="en-US" sz="1400" dirty="0" smtClean="0">
                <a:hlinkClick r:id="rId5"/>
              </a:rPr>
              <a:t>github.com/ansible/ansible-modules-core/tree/stable-2.2/network</a:t>
            </a:r>
            <a:r>
              <a:rPr lang="en-US" sz="1400" dirty="0" smtClean="0"/>
              <a:t> </a:t>
            </a:r>
            <a:endParaRPr lang="en-US" sz="1400" dirty="0"/>
          </a:p>
          <a:p>
            <a:pPr marL="285750" indent="-285750" fontAlgn="auto">
              <a:lnSpc>
                <a:spcPct val="100000"/>
              </a:lnSpc>
              <a:spcBef>
                <a:spcPts val="0"/>
              </a:spcBef>
              <a:spcAft>
                <a:spcPts val="0"/>
              </a:spcAft>
              <a:buSzTx/>
            </a:pPr>
            <a:r>
              <a:rPr lang="en-US" sz="1400" dirty="0"/>
              <a:t>Napalm - </a:t>
            </a:r>
            <a:r>
              <a:rPr lang="en-US" sz="1400" dirty="0">
                <a:hlinkClick r:id="rId6"/>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endParaRPr lang="en-US" sz="1400" dirty="0" smtClean="0"/>
          </a:p>
          <a:p>
            <a:pPr marL="0" lvl="0" indent="0" fontAlgn="auto">
              <a:lnSpc>
                <a:spcPct val="100000"/>
              </a:lnSpc>
              <a:spcBef>
                <a:spcPts val="0"/>
              </a:spcBef>
              <a:spcAft>
                <a:spcPts val="0"/>
              </a:spcAft>
              <a:buSzTx/>
              <a:buNone/>
            </a:pPr>
            <a:r>
              <a:rPr lang="en-US" sz="1400" dirty="0" smtClean="0"/>
              <a:t>Blogs</a:t>
            </a:r>
            <a:r>
              <a:rPr lang="en-US" sz="1400" dirty="0"/>
              <a:t>:</a:t>
            </a:r>
          </a:p>
          <a:p>
            <a:pPr marL="285750" indent="-285750" fontAlgn="auto">
              <a:lnSpc>
                <a:spcPct val="100000"/>
              </a:lnSpc>
              <a:spcBef>
                <a:spcPts val="0"/>
              </a:spcBef>
              <a:spcAft>
                <a:spcPts val="0"/>
              </a:spcAft>
              <a:buSzTx/>
            </a:pPr>
            <a:r>
              <a:rPr lang="en-US" sz="1400" dirty="0">
                <a:hlinkClick r:id="rId7"/>
              </a:rPr>
              <a:t>https://pynet.twb-tech.com/</a:t>
            </a:r>
            <a:endParaRPr lang="en-US" sz="1400" dirty="0"/>
          </a:p>
          <a:p>
            <a:pPr marL="285750" lvl="0" indent="-285750" fontAlgn="auto">
              <a:lnSpc>
                <a:spcPct val="100000"/>
              </a:lnSpc>
              <a:spcBef>
                <a:spcPts val="0"/>
              </a:spcBef>
              <a:spcAft>
                <a:spcPts val="0"/>
              </a:spcAft>
              <a:buSzTx/>
            </a:pPr>
            <a:r>
              <a:rPr lang="en-US" sz="1400" dirty="0">
                <a:hlinkClick r:id="rId8"/>
              </a:rPr>
              <a:t>http://jedelman.com</a:t>
            </a:r>
            <a:endParaRPr lang="en-US" sz="1400" dirty="0"/>
          </a:p>
          <a:p>
            <a:pPr marL="285750" lvl="0" indent="-285750" fontAlgn="auto">
              <a:lnSpc>
                <a:spcPct val="100000"/>
              </a:lnSpc>
              <a:spcBef>
                <a:spcPts val="0"/>
              </a:spcBef>
              <a:spcAft>
                <a:spcPts val="0"/>
              </a:spcAft>
              <a:buSzTx/>
            </a:pPr>
            <a:r>
              <a:rPr lang="en-US" sz="1400" dirty="0">
                <a:hlinkClick r:id="rId9"/>
              </a:rPr>
              <a:t>https://networklore.com/</a:t>
            </a:r>
            <a:endParaRPr lang="en-US" sz="1400" dirty="0"/>
          </a:p>
          <a:p>
            <a:endParaRPr lang="en-US" dirty="0"/>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7038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Complete Your Online Session Evaluation</a:t>
            </a:r>
            <a:endParaRPr lang="en-AU"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969" y="1128177"/>
            <a:ext cx="3471405" cy="2314270"/>
          </a:xfrm>
          <a:prstGeom prst="rect">
            <a:avLst/>
          </a:prstGeom>
        </p:spPr>
      </p:pic>
      <p:sp>
        <p:nvSpPr>
          <p:cNvPr id="7" name="Rectangle 7"/>
          <p:cNvSpPr>
            <a:spLocks/>
          </p:cNvSpPr>
          <p:nvPr/>
        </p:nvSpPr>
        <p:spPr bwMode="auto">
          <a:xfrm>
            <a:off x="5283097" y="3571161"/>
            <a:ext cx="3590541" cy="109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63500" rIns="138942" bIns="63500"/>
          <a:lstStyle/>
          <a:p>
            <a:r>
              <a:rPr lang="en-US" sz="1600" b="1" kern="1200" dirty="0">
                <a:solidFill>
                  <a:schemeClr val="tx1"/>
                </a:solidFill>
                <a:effectLst/>
                <a:latin typeface="Arial" pitchFamily="34" charset="0"/>
                <a:ea typeface="Apple LiGothic Medium" pitchFamily="2" charset="-120"/>
                <a:cs typeface="+mn-cs"/>
                <a:sym typeface="Arial" pitchFamily="34" charset="0"/>
              </a:rPr>
              <a:t>Learn online with Cisco Live! </a:t>
            </a:r>
          </a:p>
          <a:p>
            <a:r>
              <a:rPr lang="en-US" sz="1600" kern="1200" dirty="0">
                <a:solidFill>
                  <a:schemeClr val="tx1"/>
                </a:solidFill>
                <a:effectLst/>
                <a:latin typeface="Arial" pitchFamily="34" charset="0"/>
                <a:ea typeface="Apple LiGothic Medium" pitchFamily="2" charset="-120"/>
                <a:cs typeface="+mn-cs"/>
                <a:sym typeface="Arial" pitchFamily="34" charset="0"/>
              </a:rPr>
              <a:t>Visit us online after the conference for full access to session videos and presentations. </a:t>
            </a:r>
            <a:r>
              <a:rPr lang="en-US" sz="1600" u="sng" kern="1200" dirty="0">
                <a:solidFill>
                  <a:srgbClr val="FFFFFF"/>
                </a:solidFill>
                <a:effectLst/>
                <a:latin typeface="Arial" pitchFamily="34" charset="0"/>
                <a:ea typeface="Apple LiGothic Medium" pitchFamily="2" charset="-120"/>
                <a:cs typeface="+mn-cs"/>
                <a:sym typeface="Arial" pitchFamily="34" charset="0"/>
                <a:hlinkClick r:id="rId3"/>
              </a:rPr>
              <a:t>www.CiscoLiveAPAC.com</a:t>
            </a:r>
            <a:endParaRPr lang="en-AU" sz="1600" kern="1200" dirty="0">
              <a:solidFill>
                <a:srgbClr val="FFFFFF"/>
              </a:solidFill>
              <a:effectLst/>
              <a:latin typeface="Arial" pitchFamily="34" charset="0"/>
              <a:ea typeface="Apple LiGothic Medium" pitchFamily="2" charset="-120"/>
              <a:cs typeface="+mn-cs"/>
              <a:sym typeface="Arial" pitchFamily="34" charset="0"/>
            </a:endParaRPr>
          </a:p>
          <a:p>
            <a:pPr marL="11113" defTabSz="914400" fontAlgn="base">
              <a:spcBef>
                <a:spcPct val="0"/>
              </a:spcBef>
              <a:spcAft>
                <a:spcPct val="0"/>
              </a:spcAft>
            </a:pPr>
            <a:endParaRPr lang="en-AU" sz="1000" dirty="0">
              <a:solidFill>
                <a:srgbClr val="FFFFFF"/>
              </a:solidFill>
              <a:latin typeface="+mn-lt"/>
              <a:sym typeface="Arial" pitchFamily="34" charset="0"/>
            </a:endParaRPr>
          </a:p>
        </p:txBody>
      </p:sp>
      <p:sp>
        <p:nvSpPr>
          <p:cNvPr id="8" name="Content Placeholder 2"/>
          <p:cNvSpPr txBox="1">
            <a:spLocks/>
          </p:cNvSpPr>
          <p:nvPr/>
        </p:nvSpPr>
        <p:spPr>
          <a:xfrm>
            <a:off x="353786" y="1077913"/>
            <a:ext cx="4709031" cy="4101636"/>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a:lnSpc>
                <a:spcPct val="100000"/>
              </a:lnSpc>
              <a:spcBef>
                <a:spcPts val="0"/>
              </a:spcBef>
              <a:buClr>
                <a:schemeClr val="tx1"/>
              </a:buClr>
              <a:buSzPct val="80000"/>
              <a:buNone/>
            </a:pPr>
            <a:r>
              <a:rPr lang="en-US" sz="2000" b="0" kern="1200" dirty="0">
                <a:solidFill>
                  <a:schemeClr val="tx1"/>
                </a:solidFill>
                <a:latin typeface="+mn-lt"/>
                <a:ea typeface="+mn-ea"/>
                <a:cs typeface="+mn-cs"/>
                <a:sym typeface="Arial" pitchFamily="34" charset="0"/>
              </a:rPr>
              <a:t>Give us your feedback and</a:t>
            </a:r>
            <a:r>
              <a:rPr lang="en-US" sz="2000" b="0" kern="1200" baseline="0" dirty="0">
                <a:solidFill>
                  <a:schemeClr val="tx1"/>
                </a:solidFill>
                <a:latin typeface="+mn-lt"/>
                <a:ea typeface="+mn-ea"/>
                <a:cs typeface="+mn-cs"/>
                <a:sym typeface="Arial" pitchFamily="34" charset="0"/>
              </a:rPr>
              <a:t> receive a </a:t>
            </a:r>
            <a:r>
              <a:rPr lang="en-US" sz="2000" b="1" kern="1200" baseline="0" dirty="0">
                <a:solidFill>
                  <a:schemeClr val="tx1"/>
                </a:solidFill>
                <a:latin typeface="+mn-lt"/>
                <a:ea typeface="+mn-ea"/>
                <a:cs typeface="+mn-cs"/>
                <a:sym typeface="Arial" pitchFamily="34" charset="0"/>
              </a:rPr>
              <a:t>Cisco 2017 T-Shirt </a:t>
            </a:r>
            <a:r>
              <a:rPr lang="en-US" sz="2000" b="0" kern="1200" baseline="0" dirty="0">
                <a:solidFill>
                  <a:schemeClr val="tx1"/>
                </a:solidFill>
                <a:latin typeface="+mn-lt"/>
                <a:ea typeface="+mn-ea"/>
                <a:cs typeface="+mn-cs"/>
                <a:sym typeface="Arial" pitchFamily="34" charset="0"/>
              </a:rPr>
              <a:t>by completing </a:t>
            </a:r>
            <a:r>
              <a:rPr lang="en-US" sz="2000" b="0" kern="1200" dirty="0">
                <a:solidFill>
                  <a:schemeClr val="tx1"/>
                </a:solidFill>
                <a:latin typeface="+mn-lt"/>
                <a:ea typeface="+mn-ea"/>
                <a:cs typeface="+mn-cs"/>
                <a:sym typeface="Arial" pitchFamily="34" charset="0"/>
              </a:rPr>
              <a:t>the Overall</a:t>
            </a:r>
            <a:r>
              <a:rPr lang="en-US" sz="2000" b="0" kern="1200" baseline="0" dirty="0">
                <a:solidFill>
                  <a:schemeClr val="tx1"/>
                </a:solidFill>
                <a:latin typeface="+mn-lt"/>
                <a:ea typeface="+mn-ea"/>
                <a:cs typeface="+mn-cs"/>
                <a:sym typeface="Arial" pitchFamily="34" charset="0"/>
              </a:rPr>
              <a:t> Event Survey and 5 Session Evaluations.</a:t>
            </a:r>
          </a:p>
          <a:p>
            <a:pPr lvl="1">
              <a:lnSpc>
                <a:spcPct val="100000"/>
              </a:lnSpc>
              <a:spcBef>
                <a:spcPts val="0"/>
              </a:spcBef>
              <a:buClr>
                <a:schemeClr val="tx1"/>
              </a:buClr>
              <a:buSzPct val="80000"/>
            </a:pPr>
            <a:r>
              <a:rPr lang="en-AU" sz="1400" b="0" kern="1200" dirty="0">
                <a:solidFill>
                  <a:schemeClr val="tx1"/>
                </a:solidFill>
                <a:latin typeface="+mn-lt"/>
                <a:ea typeface="+mn-ea"/>
                <a:cs typeface="+mn-cs"/>
                <a:sym typeface="Arial" pitchFamily="34" charset="0"/>
              </a:rPr>
              <a:t>Directly from your mobile device on the Cisco Live Mobile App </a:t>
            </a:r>
          </a:p>
          <a:p>
            <a:pPr lvl="1">
              <a:lnSpc>
                <a:spcPct val="100000"/>
              </a:lnSpc>
              <a:spcBef>
                <a:spcPts val="0"/>
              </a:spcBef>
              <a:buClr>
                <a:schemeClr val="tx1"/>
              </a:buClr>
              <a:buSzPct val="80000"/>
            </a:pPr>
            <a:r>
              <a:rPr lang="en-AU" sz="1400" b="0" kern="1200" dirty="0">
                <a:solidFill>
                  <a:schemeClr val="tx1"/>
                </a:solidFill>
                <a:latin typeface="+mn-lt"/>
                <a:ea typeface="+mn-ea"/>
                <a:cs typeface="+mn-cs"/>
                <a:sym typeface="Arial" pitchFamily="34" charset="0"/>
              </a:rPr>
              <a:t>By visiting the Cisco Live Mobile Site </a:t>
            </a:r>
            <a:r>
              <a:rPr lang="en-US" sz="1200" u="sng" dirty="0">
                <a:hlinkClick r:id="rId4"/>
              </a:rPr>
              <a:t>http://showcase.genie-connect.com/ciscolivemelbourne2017/</a:t>
            </a:r>
            <a:r>
              <a:rPr lang="en-US" sz="1200" dirty="0"/>
              <a:t> </a:t>
            </a:r>
            <a:endParaRPr lang="en-AU" sz="1200" dirty="0"/>
          </a:p>
          <a:p>
            <a:pPr marL="386656" lvl="1" indent="-193775" algn="l" defTabSz="457200" rtl="0" eaLnBrk="0" fontAlgn="base" hangingPunct="0">
              <a:lnSpc>
                <a:spcPct val="100000"/>
              </a:lnSpc>
              <a:spcBef>
                <a:spcPts val="0"/>
              </a:spcBef>
              <a:spcAft>
                <a:spcPct val="0"/>
              </a:spcAft>
              <a:buClr>
                <a:schemeClr val="tx1"/>
              </a:buClr>
              <a:buSzPct val="80000"/>
              <a:buFont typeface="Arial"/>
              <a:buChar char="–"/>
            </a:pPr>
            <a:r>
              <a:rPr lang="en-AU" sz="1400" b="0" kern="1200" dirty="0">
                <a:solidFill>
                  <a:schemeClr val="tx1"/>
                </a:solidFill>
                <a:latin typeface="+mn-lt"/>
                <a:ea typeface="+mn-ea"/>
                <a:cs typeface="+mn-cs"/>
                <a:sym typeface="Arial" pitchFamily="34" charset="0"/>
              </a:rPr>
              <a:t>Visit any Cisco Live Internet Station located throughout the venue</a:t>
            </a: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endParaRPr lang="en-AU" sz="1100" b="0" kern="1200" dirty="0">
              <a:solidFill>
                <a:schemeClr val="tx1"/>
              </a:solidFill>
              <a:latin typeface="+mn-lt"/>
              <a:ea typeface="+mn-ea"/>
              <a:cs typeface="+mn-cs"/>
              <a:sym typeface="Arial" pitchFamily="34" charset="0"/>
            </a:endParaRP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r>
              <a:rPr lang="en-AU" sz="2000" b="0" kern="1200" dirty="0">
                <a:solidFill>
                  <a:schemeClr val="tx1"/>
                </a:solidFill>
                <a:latin typeface="+mn-lt"/>
                <a:ea typeface="+mn-ea"/>
                <a:cs typeface="+mn-cs"/>
                <a:sym typeface="Arial" pitchFamily="34" charset="0"/>
              </a:rPr>
              <a:t>T-Shirts can be collected Friday 10 March at Registration</a:t>
            </a:r>
            <a:endParaRPr lang="en-AU" sz="1800" b="0" kern="1200" dirty="0">
              <a:solidFill>
                <a:schemeClr val="tx1"/>
              </a:solidFill>
              <a:latin typeface="+mn-lt"/>
              <a:ea typeface="+mn-ea"/>
              <a:cs typeface="+mn-cs"/>
              <a:sym typeface="Arial" pitchFamily="34" charset="0"/>
            </a:endParaRPr>
          </a:p>
          <a:p>
            <a:pPr lvl="1">
              <a:buClr>
                <a:schemeClr val="tx1"/>
              </a:buClr>
              <a:buSzPct val="80000"/>
            </a:pPr>
            <a:endParaRPr lang="en-US" sz="1800" b="0" u="sng" dirty="0">
              <a:solidFill>
                <a:schemeClr val="tx1"/>
              </a:solidFill>
              <a:sym typeface="Arial" charset="0"/>
            </a:endParaRPr>
          </a:p>
          <a:p>
            <a:pPr>
              <a:buClrTx/>
              <a:buSzPct val="80000"/>
            </a:pPr>
            <a:endParaRPr lang="en-US" sz="2000" b="0" u="sng" dirty="0">
              <a:solidFill>
                <a:schemeClr val="tx1"/>
              </a:solidFill>
              <a:sym typeface="Arial" charset="0"/>
            </a:endParaRPr>
          </a:p>
        </p:txBody>
      </p:sp>
    </p:spTree>
    <p:extLst>
      <p:ext uri="{BB962C8B-B14F-4D97-AF65-F5344CB8AC3E}">
        <p14:creationId xmlns:p14="http://schemas.microsoft.com/office/powerpoint/2010/main" val="12163692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DEVNET1002</a:t>
            </a:r>
            <a:endParaRPr lang="en-US"/>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25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5.0.28</a:t>
            </a:r>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1135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t>
            </a:r>
            <a:r>
              <a:rPr lang="en-US" dirty="0" smtClean="0"/>
              <a:t>is this guy?</a:t>
            </a:r>
            <a:endParaRPr lang="en-US" dirty="0"/>
          </a:p>
        </p:txBody>
      </p:sp>
      <p:sp>
        <p:nvSpPr>
          <p:cNvPr id="5" name="Content Placeholder 4"/>
          <p:cNvSpPr>
            <a:spLocks noGrp="1"/>
          </p:cNvSpPr>
          <p:nvPr>
            <p:ph sz="quarter" idx="11"/>
          </p:nvPr>
        </p:nvSpPr>
        <p:spPr>
          <a:xfrm>
            <a:off x="356616" y="1241425"/>
            <a:ext cx="4799012" cy="3097819"/>
          </a:xfrm>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a:t>
            </a:r>
            <a:r>
              <a:rPr lang="en-US" dirty="0" smtClean="0"/>
              <a:t>LULL “honing skills”</a:t>
            </a:r>
            <a:endParaRPr lang="en-US" dirty="0"/>
          </a:p>
          <a:p>
            <a:pPr>
              <a:spcBef>
                <a:spcPts val="600"/>
              </a:spcBef>
            </a:pPr>
            <a:r>
              <a:rPr lang="en-US" dirty="0"/>
              <a:t>2012 – </a:t>
            </a:r>
            <a:r>
              <a:rPr lang="en-US" dirty="0" smtClean="0"/>
              <a:t>DC Tech </a:t>
            </a:r>
            <a:r>
              <a:rPr lang="en-US" dirty="0"/>
              <a:t>(UCS,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pic>
        <p:nvPicPr>
          <p:cNvPr id="15" name="Content Placeholder 1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46512" y="1241425"/>
            <a:ext cx="2176939" cy="3109913"/>
          </a:xfrm>
        </p:spPr>
      </p:pic>
    </p:spTree>
    <p:extLst>
      <p:ext uri="{BB962C8B-B14F-4D97-AF65-F5344CB8AC3E}">
        <p14:creationId xmlns:p14="http://schemas.microsoft.com/office/powerpoint/2010/main" val="18994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2742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4039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team: 6 people</a:t>
            </a:r>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Datacenters 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Tree>
    <p:extLst>
      <p:ext uri="{BB962C8B-B14F-4D97-AF65-F5344CB8AC3E}">
        <p14:creationId xmlns:p14="http://schemas.microsoft.com/office/powerpoint/2010/main" val="12637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7" name="Title 6"/>
          <p:cNvSpPr>
            <a:spLocks noGrp="1"/>
          </p:cNvSpPr>
          <p:nvPr>
            <p:ph type="title"/>
          </p:nvPr>
        </p:nvSpPr>
        <p:spPr/>
        <p:txBody>
          <a:bodyPr/>
          <a:lstStyle/>
          <a:p>
            <a:r>
              <a:rPr lang="en-US" dirty="0"/>
              <a:t>Automation Requirements</a:t>
            </a:r>
          </a:p>
        </p:txBody>
      </p:sp>
      <p:sp>
        <p:nvSpPr>
          <p:cNvPr id="8" name="Content Placeholder 7"/>
          <p:cNvSpPr>
            <a:spLocks noGrp="1"/>
          </p:cNvSpPr>
          <p:nvPr>
            <p:ph sz="quarter" idx="11"/>
          </p:nvPr>
        </p:nvSpPr>
        <p:spPr/>
        <p:txBody>
          <a:bodyPr/>
          <a:lstStyle/>
          <a:p>
            <a:r>
              <a:rPr lang="en-US" b="1" dirty="0"/>
              <a:t>E</a:t>
            </a:r>
            <a:r>
              <a:rPr lang="en-US" dirty="0"/>
              <a:t>fficient </a:t>
            </a:r>
          </a:p>
          <a:p>
            <a:r>
              <a:rPr lang="en-US" b="1" dirty="0"/>
              <a:t>R</a:t>
            </a:r>
            <a:r>
              <a:rPr lang="en-US" dirty="0"/>
              <a:t>epeatable</a:t>
            </a:r>
          </a:p>
          <a:p>
            <a:r>
              <a:rPr lang="en-US" b="1" dirty="0"/>
              <a:t>R</a:t>
            </a:r>
            <a:r>
              <a:rPr lang="en-US" dirty="0"/>
              <a:t>eusable</a:t>
            </a:r>
          </a:p>
          <a:p>
            <a:r>
              <a:rPr lang="en-US" b="1" dirty="0"/>
              <a:t>O</a:t>
            </a:r>
            <a:r>
              <a:rPr lang="en-US" dirty="0"/>
              <a:t>bservable</a:t>
            </a:r>
          </a:p>
          <a:p>
            <a:r>
              <a:rPr lang="en-US" b="1" dirty="0"/>
              <a:t>R</a:t>
            </a:r>
            <a:r>
              <a:rPr lang="en-US" dirty="0"/>
              <a:t>evision controlled </a:t>
            </a:r>
          </a:p>
          <a:p>
            <a:r>
              <a:rPr lang="en-US" b="1" dirty="0"/>
              <a:t>S</a:t>
            </a:r>
            <a:r>
              <a:rPr lang="en-US" dirty="0"/>
              <a:t>tandard</a:t>
            </a:r>
          </a:p>
          <a:p>
            <a:endParaRPr lang="en-US" dirty="0"/>
          </a:p>
        </p:txBody>
      </p:sp>
      <p:sp>
        <p:nvSpPr>
          <p:cNvPr id="4" name="Text Placeholder 3"/>
          <p:cNvSpPr>
            <a:spLocks noGrp="1"/>
          </p:cNvSpPr>
          <p:nvPr>
            <p:ph type="body" sz="quarter" idx="12"/>
          </p:nvPr>
        </p:nvSpPr>
        <p:spPr/>
        <p:txBody>
          <a:bodyPr/>
          <a:lstStyle/>
          <a:p>
            <a:r>
              <a:rPr lang="en-US" dirty="0"/>
              <a:t>We need an Automation framework that is full of </a:t>
            </a:r>
            <a:r>
              <a:rPr lang="en-US" b="1" dirty="0"/>
              <a:t>ERRORS</a:t>
            </a:r>
          </a:p>
          <a:p>
            <a:endParaRPr lang="en-US" dirty="0"/>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463381" y="1424781"/>
            <a:ext cx="2743200" cy="2743200"/>
          </a:xfrm>
        </p:spPr>
      </p:pic>
    </p:spTree>
    <p:extLst>
      <p:ext uri="{BB962C8B-B14F-4D97-AF65-F5344CB8AC3E}">
        <p14:creationId xmlns:p14="http://schemas.microsoft.com/office/powerpoint/2010/main" val="1178526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4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Tree>
    <p:extLst>
      <p:ext uri="{BB962C8B-B14F-4D97-AF65-F5344CB8AC3E}">
        <p14:creationId xmlns:p14="http://schemas.microsoft.com/office/powerpoint/2010/main" val="2443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5" name="Footer Placeholder 4"/>
          <p:cNvSpPr>
            <a:spLocks noGrp="1"/>
          </p:cNvSpPr>
          <p:nvPr>
            <p:ph type="ftr" sz="quarter" idx="3"/>
          </p:nvPr>
        </p:nvSpPr>
        <p:spPr/>
        <p:txBody>
          <a:bodyPr/>
          <a:lstStyle/>
          <a:p>
            <a:pPr defTabSz="610744"/>
            <a:r>
              <a:rPr lang="en-US" dirty="0" smtClean="0">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6796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sco Live 2016">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32115_rev.potx" id="{6B06430E-E73C-442A-A3CB-D0AD286589C5}" vid="{A443AF0A-0432-4441-8649-76C9F41B8D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844</TotalTime>
  <Words>2419</Words>
  <Application>Microsoft Macintosh PowerPoint</Application>
  <PresentationFormat>On-screen Show (16:9)</PresentationFormat>
  <Paragraphs>579</Paragraphs>
  <Slides>41</Slides>
  <Notes>28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Apple LiGothic Medium</vt:lpstr>
      <vt:lpstr>Arial</vt:lpstr>
      <vt:lpstr>ArialMT</vt:lpstr>
      <vt:lpstr>Calibri</vt:lpstr>
      <vt:lpstr>CiscoSans</vt:lpstr>
      <vt:lpstr>CiscoSans ExtraLight</vt:lpstr>
      <vt:lpstr>CiscoSans Thin</vt:lpstr>
      <vt:lpstr>Courier</vt:lpstr>
      <vt:lpstr>Mangal</vt:lpstr>
      <vt:lpstr>ＭＳ Ｐゴシック</vt:lpstr>
      <vt:lpstr>Cisco Live 2016</vt:lpstr>
      <vt:lpstr>PowerPoint Presentation</vt:lpstr>
      <vt:lpstr>NetDevOps for the Network Dude  How to get started with API's, Ansible and Python</vt:lpstr>
      <vt:lpstr>Agenda</vt:lpstr>
      <vt:lpstr>Who is this guy?</vt:lpstr>
      <vt:lpstr>Motivators for Automation</vt:lpstr>
      <vt:lpstr>Automation Requirements</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Configuration Management Today: CLI</vt:lpstr>
      <vt:lpstr>Alternatives to CLI automation?</vt:lpstr>
      <vt:lpstr>APIs – Application Programming Interfaces</vt:lpstr>
      <vt:lpstr>Encoding Formats</vt:lpstr>
      <vt:lpstr>XML vs JSON vs YAML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Configuration Abstraction</vt:lpstr>
      <vt:lpstr>PowerPoint Presentation</vt:lpstr>
      <vt:lpstr>Infrastructure as Code Example</vt:lpstr>
      <vt:lpstr>Cisco Config Repository</vt:lpstr>
      <vt:lpstr>Cisco Configuration Repository Exercise</vt:lpstr>
      <vt:lpstr>References</vt:lpstr>
      <vt:lpstr>Complete Your Online Session Evaluation</vt:lpstr>
      <vt:lpstr>PowerPoint Presentation</vt:lpstr>
      <vt:lpstr>PowerPoint Presentation</vt:lpstr>
      <vt:lpstr>Building the Environment</vt:lpstr>
      <vt:lpstr>Building the Environment (cont)</vt:lpstr>
      <vt:lpstr>Configure and Start Routers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Decca Design</dc:creator>
  <cp:lastModifiedBy>Microsoft Office User</cp:lastModifiedBy>
  <cp:revision>74</cp:revision>
  <dcterms:created xsi:type="dcterms:W3CDTF">2016-01-31T19:15:57Z</dcterms:created>
  <dcterms:modified xsi:type="dcterms:W3CDTF">2017-02-13T13:26:12Z</dcterms:modified>
</cp:coreProperties>
</file>